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83" autoAdjust="0"/>
  </p:normalViewPr>
  <p:slideViewPr>
    <p:cSldViewPr>
      <p:cViewPr varScale="1">
        <p:scale>
          <a:sx n="60" d="100"/>
          <a:sy n="60" d="100"/>
        </p:scale>
        <p:origin x="-7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7763-3824-43FD-BB20-9E12C1E6BFA2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E758-23A3-4D65-82F3-5FAB1BD3E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5C85-4317-45A5-8915-ABC579DFDAA4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CC5C-1DBA-488C-ADD0-A45C19646357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AEBB-9D67-455D-B2AC-50FE7DD480F6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7325-C0D8-40C4-AFDB-CD2F3B6414FC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1529-AB30-4CFA-9CF7-8C95B4F7A5BC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C16C3-7D34-4C15-A200-3F7EBED6FD9A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DEB7-F2EC-444C-8985-FC1F4BF550BA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B43C-584A-4893-A5E9-ED1918B87F80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08BA-913B-411B-84E1-6A94CD167F7E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478-3973-4987-BCD6-A385B0C532EE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C209-8E66-4705-A468-C8480F22B25E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313A-9146-4F07-9335-56CF3B10F8A7}" type="datetime1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25AC-7F53-44C2-8EC1-8AB484CFE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2952327"/>
          </a:xfrm>
        </p:spPr>
        <p:txBody>
          <a:bodyPr>
            <a:normAutofit/>
          </a:bodyPr>
          <a:lstStyle/>
          <a:p>
            <a:r>
              <a:rPr lang="ru-RU" dirty="0" smtClean="0"/>
              <a:t>к понятию движения:</a:t>
            </a:r>
            <a:br>
              <a:rPr lang="ru-RU" dirty="0" smtClean="0"/>
            </a:br>
            <a:r>
              <a:rPr lang="ru-RU" dirty="0" smtClean="0"/>
              <a:t>институциональный </a:t>
            </a:r>
            <a:br>
              <a:rPr lang="ru-RU" dirty="0" smtClean="0"/>
            </a:br>
            <a:r>
              <a:rPr lang="ru-RU" dirty="0" smtClean="0"/>
              <a:t>конструктор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07632"/>
            <a:ext cx="6400800" cy="841648"/>
          </a:xfrm>
        </p:spPr>
        <p:txBody>
          <a:bodyPr/>
          <a:lstStyle/>
          <a:p>
            <a:r>
              <a:rPr lang="ru-RU" dirty="0" smtClean="0"/>
              <a:t>В. Воловик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 движения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 vert="horz" lIns="91440" tIns="45720" rIns="91440" bIns="45720" rtlCol="0" anchor="ctr"/>
          <a:lstStyle/>
          <a:p>
            <a:pPr algn="ctr"/>
            <a:fld id="{B03B7179-0BC5-40ED-9E6A-E42C756B23E7}" type="slidenum">
              <a:rPr lang="ru-RU" sz="2800" b="1">
                <a:solidFill>
                  <a:schemeClr val="tx1"/>
                </a:solidFill>
              </a:rPr>
              <a:pPr algn="ctr"/>
              <a:t>2</a:t>
            </a:fld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839351" y="596209"/>
            <a:ext cx="7177266" cy="5821716"/>
            <a:chOff x="323528" y="596209"/>
            <a:chExt cx="7177266" cy="5821716"/>
          </a:xfrm>
        </p:grpSpPr>
        <p:sp>
          <p:nvSpPr>
            <p:cNvPr id="107" name="Стрелка вправо 106"/>
            <p:cNvSpPr/>
            <p:nvPr/>
          </p:nvSpPr>
          <p:spPr>
            <a:xfrm>
              <a:off x="1079613" y="1268760"/>
              <a:ext cx="4560739" cy="2448272"/>
            </a:xfrm>
            <a:prstGeom prst="rightArrow">
              <a:avLst>
                <a:gd name="adj1" fmla="val 82394"/>
                <a:gd name="adj2" fmla="val 20083"/>
              </a:avLst>
            </a:prstGeom>
            <a:solidFill>
              <a:schemeClr val="bg1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/>
              <a:r>
                <a:rPr lang="ru-RU" sz="2000" b="1" dirty="0" smtClean="0">
                  <a:solidFill>
                    <a:schemeClr val="bg1">
                      <a:lumMod val="50000"/>
                    </a:schemeClr>
                  </a:solidFill>
                </a:rPr>
                <a:t>РАЗВОРАЧИВАНИЕ</a:t>
              </a:r>
            </a:p>
            <a:p>
              <a:pPr lvl="2"/>
              <a:r>
                <a:rPr lang="ru-RU" sz="2000" b="1" dirty="0" smtClean="0">
                  <a:solidFill>
                    <a:schemeClr val="bg1">
                      <a:lumMod val="50000"/>
                    </a:schemeClr>
                  </a:solidFill>
                </a:rPr>
                <a:t>ВЫШНЕГО</a:t>
              </a:r>
              <a:endParaRPr lang="ru-RU" sz="20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3" name="Группа 54"/>
            <p:cNvGrpSpPr/>
            <p:nvPr/>
          </p:nvGrpSpPr>
          <p:grpSpPr>
            <a:xfrm>
              <a:off x="4588492" y="4527977"/>
              <a:ext cx="390043" cy="557207"/>
              <a:chOff x="4572000" y="2204864"/>
              <a:chExt cx="390043" cy="557207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4634371" y="2420888"/>
                <a:ext cx="252000" cy="1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" name="Group 27"/>
              <p:cNvGrpSpPr>
                <a:grpSpLocks noChangeAspect="1"/>
              </p:cNvGrpSpPr>
              <p:nvPr/>
            </p:nvGrpSpPr>
            <p:grpSpPr bwMode="auto">
              <a:xfrm>
                <a:off x="4572000" y="2204864"/>
                <a:ext cx="390043" cy="557207"/>
                <a:chOff x="2960" y="2700"/>
                <a:chExt cx="1050" cy="1309"/>
              </a:xfrm>
            </p:grpSpPr>
            <p:sp>
              <p:nvSpPr>
                <p:cNvPr id="58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189" y="2700"/>
                  <a:ext cx="592" cy="44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6" name="Group 29"/>
                <p:cNvGrpSpPr>
                  <a:grpSpLocks noChangeAspect="1"/>
                </p:cNvGrpSpPr>
                <p:nvPr/>
              </p:nvGrpSpPr>
              <p:grpSpPr bwMode="auto">
                <a:xfrm>
                  <a:off x="2960" y="3153"/>
                  <a:ext cx="1050" cy="856"/>
                  <a:chOff x="2960" y="3153"/>
                  <a:chExt cx="1050" cy="856"/>
                </a:xfrm>
              </p:grpSpPr>
              <p:sp>
                <p:nvSpPr>
                  <p:cNvPr id="60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2960" y="3153"/>
                    <a:ext cx="426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1" name="Freeform 31"/>
                  <p:cNvSpPr>
                    <a:spLocks noChangeAspect="1"/>
                  </p:cNvSpPr>
                  <p:nvPr/>
                </p:nvSpPr>
                <p:spPr bwMode="auto">
                  <a:xfrm flipH="1">
                    <a:off x="3586" y="3153"/>
                    <a:ext cx="424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7" name="Группа 61"/>
            <p:cNvGrpSpPr/>
            <p:nvPr/>
          </p:nvGrpSpPr>
          <p:grpSpPr>
            <a:xfrm>
              <a:off x="484036" y="4527977"/>
              <a:ext cx="390043" cy="557207"/>
              <a:chOff x="4572000" y="2204864"/>
              <a:chExt cx="390043" cy="557207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4634371" y="2420888"/>
                <a:ext cx="252000" cy="180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" name="Group 27"/>
              <p:cNvGrpSpPr>
                <a:grpSpLocks noChangeAspect="1"/>
              </p:cNvGrpSpPr>
              <p:nvPr/>
            </p:nvGrpSpPr>
            <p:grpSpPr bwMode="auto">
              <a:xfrm>
                <a:off x="4572000" y="2204864"/>
                <a:ext cx="390043" cy="557207"/>
                <a:chOff x="2960" y="2700"/>
                <a:chExt cx="1050" cy="1309"/>
              </a:xfrm>
            </p:grpSpPr>
            <p:sp>
              <p:nvSpPr>
                <p:cNvPr id="65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189" y="2700"/>
                  <a:ext cx="592" cy="44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9" name="Group 29"/>
                <p:cNvGrpSpPr>
                  <a:grpSpLocks noChangeAspect="1"/>
                </p:cNvGrpSpPr>
                <p:nvPr/>
              </p:nvGrpSpPr>
              <p:grpSpPr bwMode="auto">
                <a:xfrm>
                  <a:off x="2960" y="3153"/>
                  <a:ext cx="1050" cy="856"/>
                  <a:chOff x="2960" y="3153"/>
                  <a:chExt cx="1050" cy="856"/>
                </a:xfrm>
              </p:grpSpPr>
              <p:sp>
                <p:nvSpPr>
                  <p:cNvPr id="67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2960" y="3153"/>
                    <a:ext cx="426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8" name="Freeform 31"/>
                  <p:cNvSpPr>
                    <a:spLocks noChangeAspect="1"/>
                  </p:cNvSpPr>
                  <p:nvPr/>
                </p:nvSpPr>
                <p:spPr bwMode="auto">
                  <a:xfrm flipH="1">
                    <a:off x="3586" y="3153"/>
                    <a:ext cx="424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1" name="Группа 71"/>
            <p:cNvGrpSpPr/>
            <p:nvPr/>
          </p:nvGrpSpPr>
          <p:grpSpPr>
            <a:xfrm rot="18900000">
              <a:off x="600237" y="3723974"/>
              <a:ext cx="1800000" cy="400110"/>
              <a:chOff x="827584" y="1716894"/>
              <a:chExt cx="1800000" cy="400110"/>
            </a:xfrm>
          </p:grpSpPr>
          <p:cxnSp>
            <p:nvCxnSpPr>
              <p:cNvPr id="70" name="Прямая со стрелкой 69"/>
              <p:cNvCxnSpPr/>
              <p:nvPr/>
            </p:nvCxnSpPr>
            <p:spPr>
              <a:xfrm flipH="1">
                <a:off x="827584" y="2060847"/>
                <a:ext cx="180000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arrow" w="lg" len="lg"/>
                <a:tailEnd type="none" w="lg" len="lg"/>
              </a:ln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843669" y="1716894"/>
                <a:ext cx="16674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/>
                  <a:t>уход от мира</a:t>
                </a:r>
                <a:endParaRPr lang="ru-RU" sz="2000" b="1" dirty="0"/>
              </a:p>
            </p:txBody>
          </p:sp>
        </p:grpSp>
        <p:grpSp>
          <p:nvGrpSpPr>
            <p:cNvPr id="12" name="Группа 75"/>
            <p:cNvGrpSpPr/>
            <p:nvPr/>
          </p:nvGrpSpPr>
          <p:grpSpPr>
            <a:xfrm rot="2700000">
              <a:off x="3130780" y="3713166"/>
              <a:ext cx="1801603" cy="400110"/>
              <a:chOff x="825981" y="1700809"/>
              <a:chExt cx="1801603" cy="400110"/>
            </a:xfrm>
          </p:grpSpPr>
          <p:cxnSp>
            <p:nvCxnSpPr>
              <p:cNvPr id="77" name="Прямая со стрелкой 76"/>
              <p:cNvCxnSpPr/>
              <p:nvPr/>
            </p:nvCxnSpPr>
            <p:spPr>
              <a:xfrm flipH="1">
                <a:off x="827584" y="2060847"/>
                <a:ext cx="180000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arrow" w="lg" len="lg"/>
                <a:tailEnd type="none" w="lg" len="lg"/>
              </a:ln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825981" y="1700809"/>
                <a:ext cx="16706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/>
                  <a:t>обмирщение</a:t>
                </a:r>
                <a:endParaRPr lang="ru-RU" sz="2000" b="1" dirty="0"/>
              </a:p>
            </p:txBody>
          </p:sp>
        </p:grpSp>
        <p:grpSp>
          <p:nvGrpSpPr>
            <p:cNvPr id="13" name="Группа 86"/>
            <p:cNvGrpSpPr/>
            <p:nvPr/>
          </p:nvGrpSpPr>
          <p:grpSpPr>
            <a:xfrm>
              <a:off x="350508" y="2852936"/>
              <a:ext cx="4761554" cy="3526971"/>
              <a:chOff x="1322614" y="2549437"/>
              <a:chExt cx="4761554" cy="3526971"/>
            </a:xfrm>
          </p:grpSpPr>
          <p:sp>
            <p:nvSpPr>
              <p:cNvPr id="82" name="Полилиния 81"/>
              <p:cNvSpPr/>
              <p:nvPr/>
            </p:nvSpPr>
            <p:spPr>
              <a:xfrm>
                <a:off x="1322614" y="2549437"/>
                <a:ext cx="2334986" cy="3526971"/>
              </a:xfrm>
              <a:custGeom>
                <a:avLst/>
                <a:gdLst>
                  <a:gd name="connsiteX0" fmla="*/ 0 w 2334986"/>
                  <a:gd name="connsiteY0" fmla="*/ 0 h 3526971"/>
                  <a:gd name="connsiteX1" fmla="*/ 2334986 w 2334986"/>
                  <a:gd name="connsiteY1" fmla="*/ 2334986 h 3526971"/>
                  <a:gd name="connsiteX2" fmla="*/ 2334986 w 2334986"/>
                  <a:gd name="connsiteY2" fmla="*/ 3526971 h 352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34986" h="3526971">
                    <a:moveTo>
                      <a:pt x="0" y="0"/>
                    </a:moveTo>
                    <a:lnTo>
                      <a:pt x="2334986" y="2334986"/>
                    </a:lnTo>
                    <a:lnTo>
                      <a:pt x="2334986" y="3526971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Полилиния 82"/>
              <p:cNvSpPr/>
              <p:nvPr/>
            </p:nvSpPr>
            <p:spPr>
              <a:xfrm flipH="1">
                <a:off x="3749182" y="2549437"/>
                <a:ext cx="2334986" cy="3526971"/>
              </a:xfrm>
              <a:custGeom>
                <a:avLst/>
                <a:gdLst>
                  <a:gd name="connsiteX0" fmla="*/ 0 w 2334986"/>
                  <a:gd name="connsiteY0" fmla="*/ 0 h 3526971"/>
                  <a:gd name="connsiteX1" fmla="*/ 2334986 w 2334986"/>
                  <a:gd name="connsiteY1" fmla="*/ 2334986 h 3526971"/>
                  <a:gd name="connsiteX2" fmla="*/ 2334986 w 2334986"/>
                  <a:gd name="connsiteY2" fmla="*/ 3526971 h 352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34986" h="3526971">
                    <a:moveTo>
                      <a:pt x="0" y="0"/>
                    </a:moveTo>
                    <a:lnTo>
                      <a:pt x="2334986" y="2334986"/>
                    </a:lnTo>
                    <a:lnTo>
                      <a:pt x="2334986" y="3526971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53"/>
            <p:cNvGrpSpPr/>
            <p:nvPr/>
          </p:nvGrpSpPr>
          <p:grpSpPr>
            <a:xfrm>
              <a:off x="1259632" y="1647594"/>
              <a:ext cx="390043" cy="557207"/>
              <a:chOff x="4572000" y="2204864"/>
              <a:chExt cx="390043" cy="557207"/>
            </a:xfrm>
            <a:noFill/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4634371" y="2420888"/>
                <a:ext cx="252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" name="Group 27"/>
              <p:cNvGrpSpPr>
                <a:grpSpLocks noChangeAspect="1"/>
              </p:cNvGrpSpPr>
              <p:nvPr/>
            </p:nvGrpSpPr>
            <p:grpSpPr bwMode="auto">
              <a:xfrm>
                <a:off x="4572000" y="2204864"/>
                <a:ext cx="390043" cy="557207"/>
                <a:chOff x="2960" y="2700"/>
                <a:chExt cx="1050" cy="1309"/>
              </a:xfrm>
              <a:grpFill/>
            </p:grpSpPr>
            <p:sp>
              <p:nvSpPr>
                <p:cNvPr id="49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189" y="2700"/>
                  <a:ext cx="592" cy="440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6" name="Group 29"/>
                <p:cNvGrpSpPr>
                  <a:grpSpLocks noChangeAspect="1"/>
                </p:cNvGrpSpPr>
                <p:nvPr/>
              </p:nvGrpSpPr>
              <p:grpSpPr bwMode="auto">
                <a:xfrm>
                  <a:off x="2960" y="3153"/>
                  <a:ext cx="1050" cy="856"/>
                  <a:chOff x="2960" y="3153"/>
                  <a:chExt cx="1050" cy="856"/>
                </a:xfrm>
                <a:grpFill/>
              </p:grpSpPr>
              <p:sp>
                <p:nvSpPr>
                  <p:cNvPr id="51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2960" y="3153"/>
                    <a:ext cx="426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2" name="Freeform 31"/>
                  <p:cNvSpPr>
                    <a:spLocks noChangeAspect="1"/>
                  </p:cNvSpPr>
                  <p:nvPr/>
                </p:nvSpPr>
                <p:spPr bwMode="auto">
                  <a:xfrm flipH="1">
                    <a:off x="3586" y="3153"/>
                    <a:ext cx="424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7" name="Группа 87"/>
            <p:cNvGrpSpPr/>
            <p:nvPr/>
          </p:nvGrpSpPr>
          <p:grpSpPr>
            <a:xfrm>
              <a:off x="1636393" y="1568892"/>
              <a:ext cx="3240000" cy="1788100"/>
              <a:chOff x="2339752" y="3645022"/>
              <a:chExt cx="3306120" cy="1788100"/>
            </a:xfrm>
          </p:grpSpPr>
          <p:grpSp>
            <p:nvGrpSpPr>
              <p:cNvPr id="18" name="Группа 51"/>
              <p:cNvGrpSpPr/>
              <p:nvPr/>
            </p:nvGrpSpPr>
            <p:grpSpPr>
              <a:xfrm>
                <a:off x="2339752" y="3645022"/>
                <a:ext cx="3306120" cy="453524"/>
                <a:chOff x="827584" y="1700808"/>
                <a:chExt cx="1653060" cy="360039"/>
              </a:xfrm>
            </p:grpSpPr>
            <p:cxnSp>
              <p:nvCxnSpPr>
                <p:cNvPr id="94" name="Прямая со стрелкой 93"/>
                <p:cNvCxnSpPr/>
                <p:nvPr/>
              </p:nvCxnSpPr>
              <p:spPr>
                <a:xfrm flipH="1">
                  <a:off x="827584" y="2060847"/>
                  <a:ext cx="1653060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arrow" w="lg" len="lg"/>
                  <a:tailEnd type="none" w="lg" len="lg"/>
                </a:ln>
              </p:spPr>
            </p:cxnSp>
            <p:sp>
              <p:nvSpPr>
                <p:cNvPr id="95" name="TextBox 94"/>
                <p:cNvSpPr txBox="1"/>
                <p:nvPr/>
              </p:nvSpPr>
              <p:spPr>
                <a:xfrm>
                  <a:off x="827584" y="1700808"/>
                  <a:ext cx="1483825" cy="2932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/>
                    <a:t>РАЗВОРАЧИВАНИЕ СЛОВА</a:t>
                  </a:r>
                  <a:endParaRPr lang="ru-RU" b="1" dirty="0"/>
                </a:p>
              </p:txBody>
            </p:sp>
          </p:grpSp>
          <p:grpSp>
            <p:nvGrpSpPr>
              <p:cNvPr id="19" name="Группа 54"/>
              <p:cNvGrpSpPr/>
              <p:nvPr/>
            </p:nvGrpSpPr>
            <p:grpSpPr>
              <a:xfrm>
                <a:off x="2339752" y="5013178"/>
                <a:ext cx="3306120" cy="419944"/>
                <a:chOff x="827584" y="2060831"/>
                <a:chExt cx="1653060" cy="333377"/>
              </a:xfrm>
            </p:grpSpPr>
            <p:cxnSp>
              <p:nvCxnSpPr>
                <p:cNvPr id="92" name="Прямая со стрелкой 91"/>
                <p:cNvCxnSpPr/>
                <p:nvPr/>
              </p:nvCxnSpPr>
              <p:spPr>
                <a:xfrm flipH="1">
                  <a:off x="827584" y="2060831"/>
                  <a:ext cx="1653060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arrow" w="lg" len="lg"/>
                  <a:tailEnd type="none" w="lg" len="lg"/>
                </a:ln>
              </p:spPr>
            </p:cxnSp>
            <p:sp>
              <p:nvSpPr>
                <p:cNvPr id="93" name="TextBox 92"/>
                <p:cNvSpPr txBox="1"/>
                <p:nvPr/>
              </p:nvSpPr>
              <p:spPr>
                <a:xfrm>
                  <a:off x="827584" y="2101007"/>
                  <a:ext cx="1635946" cy="29320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b="1" dirty="0" smtClean="0"/>
                    <a:t>РАЗВОРАЧИВАНИЕ ДЕЛАНИЯ</a:t>
                  </a:r>
                  <a:endParaRPr lang="ru-RU" b="1" dirty="0"/>
                </a:p>
              </p:txBody>
            </p:sp>
          </p:grpSp>
          <p:cxnSp>
            <p:nvCxnSpPr>
              <p:cNvPr id="91" name="Прямая со стрелкой 90"/>
              <p:cNvCxnSpPr/>
              <p:nvPr/>
            </p:nvCxnSpPr>
            <p:spPr>
              <a:xfrm>
                <a:off x="2604593" y="4086508"/>
                <a:ext cx="0" cy="926668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prstDash val="sysDash"/>
                <a:headEnd type="triangle" w="lg" len="med"/>
                <a:tailEnd type="triangle" w="lg" len="med"/>
              </a:ln>
            </p:spPr>
          </p:cxnSp>
        </p:grpSp>
        <p:grpSp>
          <p:nvGrpSpPr>
            <p:cNvPr id="20" name="Группа 95"/>
            <p:cNvGrpSpPr/>
            <p:nvPr/>
          </p:nvGrpSpPr>
          <p:grpSpPr>
            <a:xfrm>
              <a:off x="1259632" y="2544348"/>
              <a:ext cx="390043" cy="557207"/>
              <a:chOff x="4572000" y="2204864"/>
              <a:chExt cx="390043" cy="557207"/>
            </a:xfrm>
            <a:noFill/>
          </p:grpSpPr>
          <p:sp>
            <p:nvSpPr>
              <p:cNvPr id="97" name="Прямоугольник 96"/>
              <p:cNvSpPr/>
              <p:nvPr/>
            </p:nvSpPr>
            <p:spPr>
              <a:xfrm>
                <a:off x="4634371" y="2420888"/>
                <a:ext cx="252000" cy="18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1" name="Group 27"/>
              <p:cNvGrpSpPr>
                <a:grpSpLocks noChangeAspect="1"/>
              </p:cNvGrpSpPr>
              <p:nvPr/>
            </p:nvGrpSpPr>
            <p:grpSpPr bwMode="auto">
              <a:xfrm>
                <a:off x="4572000" y="2204864"/>
                <a:ext cx="390043" cy="557207"/>
                <a:chOff x="2960" y="2700"/>
                <a:chExt cx="1050" cy="1309"/>
              </a:xfrm>
              <a:grpFill/>
            </p:grpSpPr>
            <p:sp>
              <p:nvSpPr>
                <p:cNvPr id="99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3189" y="2700"/>
                  <a:ext cx="592" cy="440"/>
                </a:xfrm>
                <a:prstGeom prst="ellipse">
                  <a:avLst/>
                </a:prstGeom>
                <a:grp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2" name="Group 29"/>
                <p:cNvGrpSpPr>
                  <a:grpSpLocks noChangeAspect="1"/>
                </p:cNvGrpSpPr>
                <p:nvPr/>
              </p:nvGrpSpPr>
              <p:grpSpPr bwMode="auto">
                <a:xfrm>
                  <a:off x="2960" y="3153"/>
                  <a:ext cx="1050" cy="856"/>
                  <a:chOff x="2960" y="3153"/>
                  <a:chExt cx="1050" cy="856"/>
                </a:xfrm>
                <a:grpFill/>
              </p:grpSpPr>
              <p:sp>
                <p:nvSpPr>
                  <p:cNvPr id="101" name="Freeform 30"/>
                  <p:cNvSpPr>
                    <a:spLocks noChangeAspect="1"/>
                  </p:cNvSpPr>
                  <p:nvPr/>
                </p:nvSpPr>
                <p:spPr bwMode="auto">
                  <a:xfrm>
                    <a:off x="2960" y="3153"/>
                    <a:ext cx="426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2" name="Freeform 31"/>
                  <p:cNvSpPr>
                    <a:spLocks noChangeAspect="1"/>
                  </p:cNvSpPr>
                  <p:nvPr/>
                </p:nvSpPr>
                <p:spPr bwMode="auto">
                  <a:xfrm flipH="1">
                    <a:off x="3586" y="3153"/>
                    <a:ext cx="424" cy="856"/>
                  </a:xfrm>
                  <a:custGeom>
                    <a:avLst/>
                    <a:gdLst/>
                    <a:ahLst/>
                    <a:cxnLst>
                      <a:cxn ang="0">
                        <a:pos x="0" y="457"/>
                      </a:cxn>
                      <a:cxn ang="0">
                        <a:pos x="369" y="67"/>
                      </a:cxn>
                      <a:cxn ang="0">
                        <a:pos x="510" y="857"/>
                      </a:cxn>
                    </a:cxnLst>
                    <a:rect l="0" t="0" r="r" b="b"/>
                    <a:pathLst>
                      <a:path w="510" h="857">
                        <a:moveTo>
                          <a:pt x="0" y="457"/>
                        </a:moveTo>
                        <a:cubicBezTo>
                          <a:pt x="142" y="228"/>
                          <a:pt x="284" y="0"/>
                          <a:pt x="369" y="67"/>
                        </a:cubicBezTo>
                        <a:cubicBezTo>
                          <a:pt x="454" y="134"/>
                          <a:pt x="482" y="495"/>
                          <a:pt x="510" y="857"/>
                        </a:cubicBez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12" name="TextBox 111"/>
            <p:cNvSpPr txBox="1"/>
            <p:nvPr/>
          </p:nvSpPr>
          <p:spPr>
            <a:xfrm>
              <a:off x="323528" y="5229200"/>
              <a:ext cx="1588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БЕСПОРЯДОК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873502" y="5683314"/>
              <a:ext cx="1756172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lang="ru-RU" b="1" dirty="0" smtClean="0"/>
                <a:t>ПРОСТРАНСТВО</a:t>
              </a:r>
            </a:p>
            <a:p>
              <a:pPr algn="ctr"/>
              <a:r>
                <a:rPr lang="ru-RU" b="1" dirty="0" smtClean="0"/>
                <a:t>МИРСКОГО</a:t>
              </a:r>
              <a:endParaRPr lang="ru-RU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835696" y="3933056"/>
              <a:ext cx="1831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/>
                <a:t>ПРОСТРАНСТВО</a:t>
              </a:r>
            </a:p>
            <a:p>
              <a:pPr algn="ctr"/>
              <a:r>
                <a:rPr lang="ru-RU" b="1" dirty="0" smtClean="0"/>
                <a:t>ПОДВИГА</a:t>
              </a:r>
              <a:endParaRPr lang="ru-RU" b="1" dirty="0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1832581" y="596209"/>
              <a:ext cx="5668213" cy="5821716"/>
              <a:chOff x="1832581" y="596209"/>
              <a:chExt cx="5668213" cy="5821716"/>
            </a:xfrm>
          </p:grpSpPr>
          <p:cxnSp>
            <p:nvCxnSpPr>
              <p:cNvPr id="110" name="Прямая со стрелкой 109"/>
              <p:cNvCxnSpPr/>
              <p:nvPr/>
            </p:nvCxnSpPr>
            <p:spPr>
              <a:xfrm>
                <a:off x="5352321" y="3356992"/>
                <a:ext cx="2016224" cy="0"/>
              </a:xfrm>
              <a:prstGeom prst="straightConnector1">
                <a:avLst/>
              </a:prstGeom>
              <a:noFill/>
              <a:ln w="38100">
                <a:solidFill>
                  <a:srgbClr val="C00000"/>
                </a:solidFill>
                <a:prstDash val="sysDash"/>
                <a:tailEnd type="arrow" w="lg" len="lg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5352321" y="2710661"/>
                <a:ext cx="21484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FF0000"/>
                    </a:solidFill>
                  </a:rPr>
                  <a:t>РАЗВОРАЧИВАНИЕ</a:t>
                </a:r>
              </a:p>
              <a:p>
                <a:r>
                  <a:rPr lang="ru-RU" b="1" dirty="0" smtClean="0">
                    <a:solidFill>
                      <a:srgbClr val="FF0000"/>
                    </a:solidFill>
                  </a:rPr>
                  <a:t>ПОРЯДКА</a:t>
                </a:r>
                <a:endParaRPr lang="ru-RU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5" name="Дуга 104"/>
              <p:cNvSpPr/>
              <p:nvPr/>
            </p:nvSpPr>
            <p:spPr>
              <a:xfrm rot="18900000">
                <a:off x="1832581" y="596209"/>
                <a:ext cx="3258711" cy="5821716"/>
              </a:xfrm>
              <a:prstGeom prst="arc">
                <a:avLst>
                  <a:gd name="adj1" fmla="val 2363329"/>
                  <a:gd name="adj2" fmla="val 17970217"/>
                </a:avLst>
              </a:prstGeom>
              <a:noFill/>
              <a:ln w="38100"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74" name="Группа 73"/>
            <p:cNvGrpSpPr/>
            <p:nvPr/>
          </p:nvGrpSpPr>
          <p:grpSpPr>
            <a:xfrm>
              <a:off x="4696666" y="3754261"/>
              <a:ext cx="1870965" cy="400110"/>
              <a:chOff x="4696666" y="3754261"/>
              <a:chExt cx="1870965" cy="400110"/>
            </a:xfrm>
          </p:grpSpPr>
          <p:cxnSp>
            <p:nvCxnSpPr>
              <p:cNvPr id="59" name="Прямая со стрелкой 58"/>
              <p:cNvCxnSpPr/>
              <p:nvPr/>
            </p:nvCxnSpPr>
            <p:spPr>
              <a:xfrm rot="18900000" flipH="1">
                <a:off x="4767631" y="4020575"/>
                <a:ext cx="180000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prstDash val="dash"/>
                <a:round/>
                <a:headEnd type="arrow" w="lg" len="lg"/>
                <a:tailEnd type="none" w="lg" len="lg"/>
              </a:ln>
            </p:spPr>
          </p:cxnSp>
          <p:sp>
            <p:nvSpPr>
              <p:cNvPr id="62" name="TextBox 61"/>
              <p:cNvSpPr txBox="1"/>
              <p:nvPr/>
            </p:nvSpPr>
            <p:spPr>
              <a:xfrm rot="18900000">
                <a:off x="4696666" y="3754261"/>
                <a:ext cx="16674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уход от мира</a:t>
                </a:r>
                <a:endParaRPr lang="ru-RU" sz="20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24000" y="6138000"/>
            <a:ext cx="720000" cy="720000"/>
          </a:xfrm>
        </p:spPr>
        <p:txBody>
          <a:bodyPr vert="horz" lIns="91440" tIns="45720" rIns="91440" bIns="45720" rtlCol="0" anchor="ctr"/>
          <a:lstStyle/>
          <a:p>
            <a:pPr algn="ctr"/>
            <a:fld id="{B03B7179-0BC5-40ED-9E6A-E42C756B23E7}" type="slidenum">
              <a:rPr lang="ru-RU" sz="2800" b="1">
                <a:solidFill>
                  <a:schemeClr val="tx1"/>
                </a:solidFill>
              </a:rPr>
              <a:pPr algn="ctr"/>
              <a:t>3</a:t>
            </a:fld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72008" y="144012"/>
          <a:ext cx="8964488" cy="6627336"/>
        </p:xfrm>
        <a:graphic>
          <a:graphicData uri="http://schemas.openxmlformats.org/drawingml/2006/table">
            <a:tbl>
              <a:tblPr/>
              <a:tblGrid>
                <a:gridCol w="4482244"/>
                <a:gridCol w="4482244"/>
              </a:tblGrid>
              <a:tr h="310257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b="1" cap="all" dirty="0">
                          <a:latin typeface="Candara"/>
                          <a:ea typeface="Times New Roman"/>
                          <a:cs typeface="Times New Roman"/>
                        </a:rPr>
                        <a:t>порядок По типу похода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b="1" cap="all" dirty="0">
                          <a:latin typeface="Candara"/>
                          <a:ea typeface="Times New Roman"/>
                          <a:cs typeface="Times New Roman"/>
                        </a:rPr>
                        <a:t>порядок По типу обители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57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b="1" dirty="0" smtClean="0">
                          <a:latin typeface="Candara"/>
                          <a:ea typeface="Times New Roman"/>
                          <a:cs typeface="Times New Roman"/>
                        </a:rPr>
                        <a:t>«Онтологическое ядро»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57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dirty="0">
                          <a:latin typeface="Candara"/>
                          <a:ea typeface="Times New Roman"/>
                          <a:cs typeface="Times New Roman"/>
                        </a:rPr>
                        <a:t>Подвиг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61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подвиг 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странничества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 — выход 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на простор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, за предел «мирского» в пустое, открытое пространство (движение из</a:t>
                      </a:r>
                      <a:r>
                        <a:rPr lang="ru-RU" sz="1700" dirty="0" smtClean="0">
                          <a:latin typeface="Candara"/>
                          <a:ea typeface="Times New Roman"/>
                          <a:cs typeface="Times New Roman"/>
                        </a:rPr>
                        <a:t>…); </a:t>
                      </a:r>
                      <a:r>
                        <a:rPr lang="ru-RU" sz="1700" b="1" dirty="0" smtClean="0">
                          <a:latin typeface="Candara"/>
                          <a:ea typeface="Times New Roman"/>
                          <a:cs typeface="Times New Roman"/>
                        </a:rPr>
                        <a:t>добро = слава</a:t>
                      </a:r>
                      <a:endParaRPr lang="ru-RU" sz="1700" b="1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подвиг 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отшельничества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 — уход в 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пустынь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, в уединенное от «мира» пространство (движение в</a:t>
                      </a:r>
                      <a:r>
                        <a:rPr lang="ru-RU" sz="1700" dirty="0" smtClean="0">
                          <a:latin typeface="Candara"/>
                          <a:ea typeface="Times New Roman"/>
                          <a:cs typeface="Times New Roman"/>
                        </a:rPr>
                        <a:t>…); </a:t>
                      </a:r>
                      <a:r>
                        <a:rPr lang="ru-RU" sz="1700" b="1" dirty="0" smtClean="0">
                          <a:latin typeface="Candara"/>
                          <a:ea typeface="Times New Roman"/>
                          <a:cs typeface="Times New Roman"/>
                        </a:rPr>
                        <a:t>добро = святость</a:t>
                      </a:r>
                      <a:endParaRPr lang="ru-RU" sz="1700" b="1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57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dirty="0">
                          <a:latin typeface="Candara"/>
                          <a:ea typeface="Times New Roman"/>
                          <a:cs typeface="Times New Roman"/>
                        </a:rPr>
                        <a:t>Делание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102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оргиастическое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 (безудержность) — 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культивирование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b="1" dirty="0" smtClean="0">
                          <a:latin typeface="Candara"/>
                          <a:ea typeface="Times New Roman"/>
                          <a:cs typeface="Times New Roman"/>
                        </a:rPr>
                        <a:t>безграничности</a:t>
                      </a:r>
                      <a:r>
                        <a:rPr lang="ru-RU" sz="1700" dirty="0" smtClean="0">
                          <a:latin typeface="Candara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безрассудное приятие и отдача любых организованностей; </a:t>
                      </a:r>
                      <a:r>
                        <a:rPr lang="ru-RU" sz="1700" dirty="0" smtClean="0">
                          <a:latin typeface="Candara"/>
                          <a:ea typeface="Times New Roman"/>
                          <a:cs typeface="Times New Roman"/>
                        </a:rPr>
                        <a:t>любая граница 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— барьер для преодоления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аскетическое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 (воздержание) — 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культивирование </a:t>
                      </a:r>
                      <a:r>
                        <a:rPr lang="ru-RU" sz="1700" b="1" dirty="0" smtClean="0">
                          <a:latin typeface="Candara"/>
                          <a:ea typeface="Times New Roman"/>
                          <a:cs typeface="Times New Roman"/>
                        </a:rPr>
                        <a:t>границ</a:t>
                      </a:r>
                      <a:r>
                        <a:rPr lang="ru-RU" sz="1700" dirty="0" smtClean="0">
                          <a:latin typeface="Candara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рассудительное приятие и отторжение каждой организованности с точки зрения ее уместности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57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dirty="0">
                          <a:latin typeface="Candara"/>
                          <a:ea typeface="Times New Roman"/>
                          <a:cs typeface="Times New Roman"/>
                        </a:rPr>
                        <a:t>Слово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616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воспевающее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 делание как славный подвиг, устное, эпическое, вдохновенное и вдохновляющее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представляющее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 делание как святой подвиг, письменное, схематическое, впечатленное и впечатляющее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57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b="1" dirty="0" smtClean="0">
                          <a:latin typeface="Candara"/>
                          <a:ea typeface="Times New Roman"/>
                          <a:cs typeface="Times New Roman"/>
                        </a:rPr>
                        <a:t>«Нормативная оболочка»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257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dirty="0">
                          <a:latin typeface="Candara"/>
                          <a:ea typeface="Times New Roman"/>
                          <a:cs typeface="Times New Roman"/>
                        </a:rPr>
                        <a:t>Способ нормирования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41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нормы поддерживают завершенность состава и 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непрерывность процесса 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похода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нормы поддерживают полноту состава и </a:t>
                      </a:r>
                      <a:r>
                        <a:rPr lang="ru-RU" sz="1700" b="1" dirty="0" err="1">
                          <a:latin typeface="Candara"/>
                          <a:ea typeface="Times New Roman"/>
                          <a:cs typeface="Times New Roman"/>
                        </a:rPr>
                        <a:t>софункциональность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 структуры 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обители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57"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2000" dirty="0">
                          <a:latin typeface="Candara"/>
                          <a:ea typeface="Times New Roman"/>
                          <a:cs typeface="Times New Roman"/>
                        </a:rPr>
                        <a:t>Направление обмирщения</a:t>
                      </a:r>
                      <a:endParaRPr lang="ru-RU" sz="2400" dirty="0">
                        <a:latin typeface="Candar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в «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предприятие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» как добычу «добра» — при этом слава превращается в «добро»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в «</a:t>
                      </a:r>
                      <a:r>
                        <a:rPr lang="ru-RU" sz="1700" b="1" dirty="0">
                          <a:latin typeface="Candara"/>
                          <a:ea typeface="Times New Roman"/>
                          <a:cs typeface="Times New Roman"/>
                        </a:rPr>
                        <a:t>организацию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» как место концентрации и упорядочения «добра» </a:t>
                      </a:r>
                      <a:r>
                        <a:rPr lang="ru-RU" sz="1700" dirty="0" smtClean="0">
                          <a:latin typeface="Candara"/>
                          <a:ea typeface="Times New Roman"/>
                          <a:cs typeface="Times New Roman"/>
                        </a:rPr>
                        <a:t>— святость </a:t>
                      </a:r>
                      <a:r>
                        <a:rPr lang="ru-RU" sz="1700" dirty="0">
                          <a:latin typeface="Candara"/>
                          <a:ea typeface="Times New Roman"/>
                          <a:cs typeface="Times New Roman"/>
                        </a:rPr>
                        <a:t>превращается в «добропорядочность»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институций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25AC-7F53-44C2-8EC1-8AB484CFE226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 l="1445" t="2942" r="37983"/>
          <a:stretch>
            <a:fillRect/>
          </a:stretch>
        </p:blipFill>
        <p:spPr bwMode="auto">
          <a:xfrm>
            <a:off x="395536" y="1484784"/>
            <a:ext cx="82809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95536" y="3933056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300" b="1" dirty="0"/>
              <a:t>предприятие</a:t>
            </a:r>
            <a:r>
              <a:rPr lang="ru-RU" sz="2300" dirty="0"/>
              <a:t> — </a:t>
            </a:r>
            <a:r>
              <a:rPr lang="ru-RU" sz="2300" i="1" dirty="0"/>
              <a:t>ориентировано</a:t>
            </a:r>
            <a:r>
              <a:rPr lang="ru-RU" sz="2300" dirty="0"/>
              <a:t> на добычу «добра» и </a:t>
            </a:r>
            <a:r>
              <a:rPr lang="ru-RU" sz="2300" i="1" dirty="0"/>
              <a:t>воспроизводит</a:t>
            </a:r>
            <a:r>
              <a:rPr lang="ru-RU" sz="2300" dirty="0"/>
              <a:t> </a:t>
            </a:r>
            <a:r>
              <a:rPr lang="ru-RU" sz="2300" dirty="0" smtClean="0"/>
              <a:t>непрерывность </a:t>
            </a:r>
            <a:r>
              <a:rPr lang="ru-RU" sz="2300" dirty="0"/>
              <a:t>процесса </a:t>
            </a:r>
          </a:p>
          <a:p>
            <a:pPr lvl="0"/>
            <a:r>
              <a:rPr lang="ru-RU" sz="2300" b="1" dirty="0"/>
              <a:t>ярмарка</a:t>
            </a:r>
            <a:r>
              <a:rPr lang="ru-RU" sz="2300" dirty="0"/>
              <a:t>  — </a:t>
            </a:r>
            <a:r>
              <a:rPr lang="ru-RU" sz="2300" i="1" dirty="0"/>
              <a:t>ориентирована</a:t>
            </a:r>
            <a:r>
              <a:rPr lang="ru-RU" sz="2300" dirty="0"/>
              <a:t> на добычу «добра» и </a:t>
            </a:r>
            <a:r>
              <a:rPr lang="ru-RU" sz="2300" i="1" dirty="0"/>
              <a:t>воспроизводит</a:t>
            </a:r>
            <a:r>
              <a:rPr lang="ru-RU" sz="2300" dirty="0"/>
              <a:t> </a:t>
            </a:r>
            <a:r>
              <a:rPr lang="ru-RU" sz="2300" dirty="0" smtClean="0"/>
              <a:t>полноту и </a:t>
            </a:r>
            <a:r>
              <a:rPr lang="ru-RU" sz="2300" dirty="0" err="1" smtClean="0"/>
              <a:t>софункциональность</a:t>
            </a:r>
            <a:r>
              <a:rPr lang="ru-RU" sz="2300" dirty="0" smtClean="0"/>
              <a:t> </a:t>
            </a:r>
            <a:r>
              <a:rPr lang="ru-RU" sz="2300" dirty="0"/>
              <a:t>структуры</a:t>
            </a:r>
            <a:r>
              <a:rPr lang="ru-RU" sz="2300" b="1" dirty="0"/>
              <a:t> </a:t>
            </a:r>
            <a:endParaRPr lang="ru-RU" sz="2300" dirty="0"/>
          </a:p>
          <a:p>
            <a:pPr lvl="0"/>
            <a:r>
              <a:rPr lang="ru-RU" sz="2300" b="1" dirty="0"/>
              <a:t>маршрут</a:t>
            </a:r>
            <a:r>
              <a:rPr lang="ru-RU" sz="2300" dirty="0"/>
              <a:t> — </a:t>
            </a:r>
            <a:r>
              <a:rPr lang="ru-RU" sz="2300" i="1" dirty="0"/>
              <a:t>ориентирован</a:t>
            </a:r>
            <a:r>
              <a:rPr lang="ru-RU" sz="2300" dirty="0"/>
              <a:t> на «добропорядочность» и </a:t>
            </a:r>
            <a:r>
              <a:rPr lang="ru-RU" sz="2300" i="1" dirty="0"/>
              <a:t>воспроизводит</a:t>
            </a:r>
            <a:r>
              <a:rPr lang="ru-RU" sz="2300" dirty="0"/>
              <a:t> непрерывность процесса</a:t>
            </a:r>
          </a:p>
          <a:p>
            <a:r>
              <a:rPr lang="ru-RU" sz="2300" b="1" dirty="0"/>
              <a:t>организация</a:t>
            </a:r>
            <a:r>
              <a:rPr lang="ru-RU" sz="2300" dirty="0"/>
              <a:t> — </a:t>
            </a:r>
            <a:r>
              <a:rPr lang="ru-RU" sz="2300" i="1" dirty="0"/>
              <a:t>ориентирована</a:t>
            </a:r>
            <a:r>
              <a:rPr lang="ru-RU" sz="2300" dirty="0"/>
              <a:t> на «добропорядочность» и </a:t>
            </a:r>
            <a:r>
              <a:rPr lang="ru-RU" sz="2300" i="1" dirty="0"/>
              <a:t>воспроизводит</a:t>
            </a:r>
            <a:r>
              <a:rPr lang="ru-RU" sz="2300" dirty="0"/>
              <a:t> </a:t>
            </a:r>
            <a:r>
              <a:rPr lang="ru-RU" sz="2300" dirty="0" smtClean="0"/>
              <a:t>полноту и </a:t>
            </a:r>
            <a:r>
              <a:rPr lang="ru-RU" sz="2300" dirty="0" err="1" smtClean="0"/>
              <a:t>софункциональность</a:t>
            </a:r>
            <a:r>
              <a:rPr lang="ru-RU" sz="2300" dirty="0" smtClean="0"/>
              <a:t> </a:t>
            </a:r>
            <a:r>
              <a:rPr lang="ru-RU" sz="2300" dirty="0"/>
              <a:t>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«стыковочные узлы»</a:t>
            </a:r>
            <a:endParaRPr lang="ru-RU" dirty="0"/>
          </a:p>
        </p:txBody>
      </p:sp>
      <p:grpSp>
        <p:nvGrpSpPr>
          <p:cNvPr id="57" name="Группа 56"/>
          <p:cNvGrpSpPr/>
          <p:nvPr/>
        </p:nvGrpSpPr>
        <p:grpSpPr>
          <a:xfrm flipV="1">
            <a:off x="5292080" y="2631411"/>
            <a:ext cx="3107062" cy="3029837"/>
            <a:chOff x="801178" y="1700808"/>
            <a:chExt cx="2805736" cy="2736000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801178" y="1806665"/>
              <a:ext cx="2805736" cy="586286"/>
            </a:xfrm>
            <a:prstGeom prst="rightArrow">
              <a:avLst>
                <a:gd name="adj1" fmla="val 64228"/>
                <a:gd name="adj2" fmla="val 37105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833546" y="1700808"/>
              <a:ext cx="798000" cy="798000"/>
            </a:xfrm>
            <a:prstGeom prst="ellipse">
              <a:avLst/>
            </a:pr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911362" y="1774137"/>
              <a:ext cx="648000" cy="648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1833546" y="3638808"/>
              <a:ext cx="798000" cy="798000"/>
            </a:xfrm>
            <a:prstGeom prst="ellipse">
              <a:avLst/>
            </a:pr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802546" y="2669808"/>
              <a:ext cx="798000" cy="798000"/>
            </a:xfrm>
            <a:prstGeom prst="ellipse">
              <a:avLst/>
            </a:pr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864546" y="2669808"/>
              <a:ext cx="798000" cy="798000"/>
            </a:xfrm>
            <a:prstGeom prst="ellipse">
              <a:avLst/>
            </a:prstGeom>
            <a:solidFill>
              <a:schemeClr val="accent6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>
              <a:stCxn id="12" idx="7"/>
              <a:endCxn id="9" idx="3"/>
            </p:cNvCxnSpPr>
            <p:nvPr/>
          </p:nvCxnSpPr>
          <p:spPr>
            <a:xfrm flipV="1">
              <a:off x="1545682" y="2381944"/>
              <a:ext cx="404729" cy="4047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Прямая соединительная линия 21"/>
            <p:cNvCxnSpPr>
              <a:stCxn id="12" idx="5"/>
              <a:endCxn id="10" idx="1"/>
            </p:cNvCxnSpPr>
            <p:nvPr/>
          </p:nvCxnSpPr>
          <p:spPr>
            <a:xfrm>
              <a:off x="1545682" y="3350944"/>
              <a:ext cx="404729" cy="4047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Прямая соединительная линия 22"/>
            <p:cNvCxnSpPr>
              <a:stCxn id="11" idx="1"/>
              <a:endCxn id="9" idx="5"/>
            </p:cNvCxnSpPr>
            <p:nvPr/>
          </p:nvCxnSpPr>
          <p:spPr>
            <a:xfrm flipH="1" flipV="1">
              <a:off x="2514682" y="2381944"/>
              <a:ext cx="404729" cy="4047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Прямая соединительная линия 27"/>
            <p:cNvCxnSpPr>
              <a:stCxn id="10" idx="7"/>
              <a:endCxn id="11" idx="3"/>
            </p:cNvCxnSpPr>
            <p:nvPr/>
          </p:nvCxnSpPr>
          <p:spPr>
            <a:xfrm flipV="1">
              <a:off x="2514682" y="3350944"/>
              <a:ext cx="404729" cy="40472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" name="Прямая соединительная линия 39"/>
            <p:cNvCxnSpPr>
              <a:stCxn id="12" idx="6"/>
              <a:endCxn id="11" idx="2"/>
            </p:cNvCxnSpPr>
            <p:nvPr/>
          </p:nvCxnSpPr>
          <p:spPr>
            <a:xfrm>
              <a:off x="1662546" y="3068808"/>
              <a:ext cx="1140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4" name="TextBox 43"/>
          <p:cNvSpPr txBox="1"/>
          <p:nvPr/>
        </p:nvSpPr>
        <p:spPr>
          <a:xfrm>
            <a:off x="2514033" y="6351711"/>
            <a:ext cx="4115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МАРШРУТ</a:t>
            </a:r>
            <a:r>
              <a:rPr lang="ru-RU" sz="2000" b="1" dirty="0" smtClean="0">
                <a:sym typeface="Wingdings"/>
              </a:rPr>
              <a:t> </a:t>
            </a:r>
            <a:r>
              <a:rPr lang="ru-RU" sz="2000" b="1" dirty="0" smtClean="0"/>
              <a:t> </a:t>
            </a:r>
            <a:r>
              <a:rPr lang="ru-RU" sz="2400" b="1" dirty="0" smtClean="0"/>
              <a:t>ОРГАНИЗАЦИЯ</a:t>
            </a:r>
            <a:endParaRPr lang="ru-RU" sz="2000" b="1" dirty="0"/>
          </a:p>
        </p:txBody>
      </p:sp>
      <p:grpSp>
        <p:nvGrpSpPr>
          <p:cNvPr id="68" name="Группа 67"/>
          <p:cNvGrpSpPr/>
          <p:nvPr/>
        </p:nvGrpSpPr>
        <p:grpSpPr>
          <a:xfrm>
            <a:off x="323528" y="3127635"/>
            <a:ext cx="4066811" cy="2029557"/>
            <a:chOff x="5076056" y="1740288"/>
            <a:chExt cx="3672408" cy="1832728"/>
          </a:xfrm>
        </p:grpSpPr>
        <p:sp>
          <p:nvSpPr>
            <p:cNvPr id="45" name="Стрелка вправо 44"/>
            <p:cNvSpPr/>
            <p:nvPr/>
          </p:nvSpPr>
          <p:spPr>
            <a:xfrm>
              <a:off x="5076056" y="1827561"/>
              <a:ext cx="3672408" cy="1658183"/>
            </a:xfrm>
            <a:prstGeom prst="rightArrow">
              <a:avLst>
                <a:gd name="adj1" fmla="val 64228"/>
                <a:gd name="adj2" fmla="val 37105"/>
              </a:avLst>
            </a:prstGeom>
            <a:solidFill>
              <a:schemeClr val="tx2">
                <a:lumMod val="40000"/>
                <a:lumOff val="60000"/>
              </a:schemeClr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67" name="Группа 66"/>
            <p:cNvGrpSpPr/>
            <p:nvPr/>
          </p:nvGrpSpPr>
          <p:grpSpPr>
            <a:xfrm>
              <a:off x="5796136" y="1740288"/>
              <a:ext cx="1832728" cy="1832728"/>
              <a:chOff x="5995896" y="1740288"/>
              <a:chExt cx="1832728" cy="1832728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5995896" y="1740288"/>
                <a:ext cx="1832728" cy="183272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8" name="Группа 57"/>
              <p:cNvGrpSpPr>
                <a:grpSpLocks noChangeAspect="1"/>
              </p:cNvGrpSpPr>
              <p:nvPr/>
            </p:nvGrpSpPr>
            <p:grpSpPr>
              <a:xfrm>
                <a:off x="6189224" y="1933616"/>
                <a:ext cx="1446072" cy="1446072"/>
                <a:chOff x="4395088" y="3435216"/>
                <a:chExt cx="2736000" cy="2736000"/>
              </a:xfrm>
            </p:grpSpPr>
            <p:sp>
              <p:nvSpPr>
                <p:cNvPr id="48" name="Овал 47"/>
                <p:cNvSpPr/>
                <p:nvPr/>
              </p:nvSpPr>
              <p:spPr>
                <a:xfrm>
                  <a:off x="5364088" y="3435216"/>
                  <a:ext cx="798000" cy="798000"/>
                </a:xfrm>
                <a:prstGeom prst="ellipse">
                  <a:avLst/>
                </a:prstGeom>
                <a:solidFill>
                  <a:schemeClr val="accent6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Овал 48"/>
                <p:cNvSpPr/>
                <p:nvPr/>
              </p:nvSpPr>
              <p:spPr>
                <a:xfrm>
                  <a:off x="5364088" y="5373216"/>
                  <a:ext cx="798000" cy="798000"/>
                </a:xfrm>
                <a:prstGeom prst="ellipse">
                  <a:avLst/>
                </a:prstGeom>
                <a:solidFill>
                  <a:schemeClr val="accent6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Овал 49"/>
                <p:cNvSpPr/>
                <p:nvPr/>
              </p:nvSpPr>
              <p:spPr>
                <a:xfrm>
                  <a:off x="6333088" y="4404216"/>
                  <a:ext cx="798000" cy="798000"/>
                </a:xfrm>
                <a:prstGeom prst="ellipse">
                  <a:avLst/>
                </a:prstGeom>
                <a:solidFill>
                  <a:schemeClr val="accent6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Овал 50"/>
                <p:cNvSpPr/>
                <p:nvPr/>
              </p:nvSpPr>
              <p:spPr>
                <a:xfrm>
                  <a:off x="4395088" y="4404216"/>
                  <a:ext cx="798000" cy="798000"/>
                </a:xfrm>
                <a:prstGeom prst="ellipse">
                  <a:avLst/>
                </a:prstGeom>
                <a:solidFill>
                  <a:schemeClr val="accent6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2" name="Прямая соединительная линия 51"/>
                <p:cNvCxnSpPr>
                  <a:stCxn id="51" idx="7"/>
                  <a:endCxn id="48" idx="3"/>
                </p:cNvCxnSpPr>
                <p:nvPr/>
              </p:nvCxnSpPr>
              <p:spPr>
                <a:xfrm flipV="1">
                  <a:off x="5076224" y="4116352"/>
                  <a:ext cx="404729" cy="40472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" name="Прямая соединительная линия 52"/>
                <p:cNvCxnSpPr>
                  <a:stCxn id="51" idx="5"/>
                  <a:endCxn id="49" idx="1"/>
                </p:cNvCxnSpPr>
                <p:nvPr/>
              </p:nvCxnSpPr>
              <p:spPr>
                <a:xfrm>
                  <a:off x="5076224" y="5085352"/>
                  <a:ext cx="404729" cy="40472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4" name="Прямая соединительная линия 53"/>
                <p:cNvCxnSpPr>
                  <a:stCxn id="50" idx="1"/>
                  <a:endCxn id="48" idx="5"/>
                </p:cNvCxnSpPr>
                <p:nvPr/>
              </p:nvCxnSpPr>
              <p:spPr>
                <a:xfrm flipH="1" flipV="1">
                  <a:off x="6045224" y="4116352"/>
                  <a:ext cx="404729" cy="40472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5" name="Прямая соединительная линия 54"/>
                <p:cNvCxnSpPr>
                  <a:stCxn id="49" idx="7"/>
                  <a:endCxn id="50" idx="3"/>
                </p:cNvCxnSpPr>
                <p:nvPr/>
              </p:nvCxnSpPr>
              <p:spPr>
                <a:xfrm flipV="1">
                  <a:off x="6045224" y="5085352"/>
                  <a:ext cx="404729" cy="40472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6" name="Прямая соединительная линия 55"/>
                <p:cNvCxnSpPr>
                  <a:stCxn id="51" idx="6"/>
                  <a:endCxn id="50" idx="2"/>
                </p:cNvCxnSpPr>
                <p:nvPr/>
              </p:nvCxnSpPr>
              <p:spPr>
                <a:xfrm>
                  <a:off x="5193088" y="4803216"/>
                  <a:ext cx="11400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9" name="Прямая соединительная линия 58"/>
                <p:cNvCxnSpPr>
                  <a:stCxn id="49" idx="0"/>
                  <a:endCxn id="48" idx="4"/>
                </p:cNvCxnSpPr>
                <p:nvPr/>
              </p:nvCxnSpPr>
              <p:spPr>
                <a:xfrm flipV="1">
                  <a:off x="5763090" y="4233216"/>
                  <a:ext cx="0" cy="11400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</p:grpSp>
      <p:cxnSp>
        <p:nvCxnSpPr>
          <p:cNvPr id="63" name="Прямая соединительная линия 62"/>
          <p:cNvCxnSpPr>
            <a:stCxn id="10" idx="0"/>
            <a:endCxn id="9" idx="4"/>
          </p:cNvCxnSpPr>
          <p:nvPr/>
        </p:nvCxnSpPr>
        <p:spPr>
          <a:xfrm>
            <a:off x="6877172" y="3515113"/>
            <a:ext cx="0" cy="126243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4016" y="1196752"/>
            <a:ext cx="5076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ПРЕДПРИЯТИЕ </a:t>
            </a:r>
            <a:r>
              <a:rPr lang="ru-RU" sz="2400" b="1" dirty="0" smtClean="0">
                <a:sym typeface="Wingdings"/>
              </a:rPr>
              <a:t></a:t>
            </a:r>
            <a:r>
              <a:rPr lang="ru-RU" sz="2400" b="1" dirty="0" smtClean="0"/>
              <a:t> </a:t>
            </a:r>
            <a:r>
              <a:rPr lang="ru-RU" sz="2400" b="1" dirty="0"/>
              <a:t>ОРГАНИЗАЦИЯ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ПРЕДПРИЯТИЕ </a:t>
            </a:r>
            <a:r>
              <a:rPr lang="ru-RU" sz="2400" b="1" dirty="0" smtClean="0">
                <a:sym typeface="Wingdings"/>
              </a:rPr>
              <a:t> </a:t>
            </a:r>
            <a:r>
              <a:rPr lang="ru-RU" sz="2400" b="1" dirty="0" smtClean="0"/>
              <a:t>ЯРМАРКА </a:t>
            </a:r>
            <a:endParaRPr lang="ru-RU" sz="2400" b="1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ПРЕДПРИЯТИЕ </a:t>
            </a:r>
            <a:r>
              <a:rPr lang="ru-RU" sz="2400" b="1" dirty="0" smtClean="0">
                <a:sym typeface="Wingdings"/>
              </a:rPr>
              <a:t></a:t>
            </a:r>
            <a:r>
              <a:rPr lang="ru-RU" sz="2400" b="1" dirty="0" smtClean="0"/>
              <a:t> </a:t>
            </a:r>
            <a:r>
              <a:rPr lang="ru-RU" sz="2400" b="1" dirty="0"/>
              <a:t>МАРШРУТ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4860032" y="1196752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ОРГАНИЗАЦИЯ </a:t>
            </a:r>
            <a:r>
              <a:rPr lang="ru-RU" sz="2400" b="1" dirty="0" smtClean="0">
                <a:sym typeface="Wingdings"/>
              </a:rPr>
              <a:t></a:t>
            </a:r>
            <a:r>
              <a:rPr lang="ru-RU" sz="2400" b="1" dirty="0" smtClean="0"/>
              <a:t> </a:t>
            </a:r>
            <a:r>
              <a:rPr lang="ru-RU" sz="2400" b="1" dirty="0"/>
              <a:t>ЯРМАРКА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ОРГАНИЗАЦИЯ </a:t>
            </a:r>
            <a:r>
              <a:rPr lang="ru-RU" sz="2400" b="1" dirty="0" smtClean="0">
                <a:sym typeface="Wingdings"/>
              </a:rPr>
              <a:t></a:t>
            </a:r>
            <a:r>
              <a:rPr lang="ru-RU" sz="2400" b="1" dirty="0" smtClean="0"/>
              <a:t> </a:t>
            </a:r>
            <a:r>
              <a:rPr lang="ru-RU" sz="2400" b="1" dirty="0"/>
              <a:t>МАРШРУТ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МАРШРУТ </a:t>
            </a:r>
            <a:r>
              <a:rPr lang="ru-RU" sz="2400" b="1" dirty="0" smtClean="0">
                <a:sym typeface="Wingdings"/>
              </a:rPr>
              <a:t></a:t>
            </a:r>
            <a:r>
              <a:rPr lang="ru-RU" sz="2400" b="1" dirty="0" smtClean="0"/>
              <a:t> </a:t>
            </a:r>
            <a:r>
              <a:rPr lang="ru-RU" sz="2400" b="1" dirty="0"/>
              <a:t>ЯРМАРКА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414000" y="2564904"/>
            <a:ext cx="8316000" cy="0"/>
          </a:xfrm>
          <a:prstGeom prst="line">
            <a:avLst/>
          </a:pr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95536" y="5775647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А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154858" y="5775647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В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331640" y="5775647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стоянка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167212" y="5775647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«тамбур»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vv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302</Words>
  <Application>Microsoft Office PowerPoint</Application>
  <PresentationFormat>Экран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 понятию движения: институциональный  конструктор</vt:lpstr>
      <vt:lpstr>такт движения</vt:lpstr>
      <vt:lpstr>Слайд 3</vt:lpstr>
      <vt:lpstr>типы институций</vt:lpstr>
      <vt:lpstr>«стыковочные узлы»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понятию движения: институциональный  конструктор</dc:title>
  <dc:creator>Воловик</dc:creator>
  <cp:lastModifiedBy>Воловик</cp:lastModifiedBy>
  <cp:revision>4</cp:revision>
  <dcterms:created xsi:type="dcterms:W3CDTF">2013-02-17T17:57:15Z</dcterms:created>
  <dcterms:modified xsi:type="dcterms:W3CDTF">2013-02-23T07:23:26Z</dcterms:modified>
</cp:coreProperties>
</file>