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9" r:id="rId4"/>
    <p:sldId id="258" r:id="rId5"/>
    <p:sldId id="262" r:id="rId6"/>
    <p:sldId id="261" r:id="rId7"/>
    <p:sldId id="266" r:id="rId8"/>
    <p:sldId id="265" r:id="rId9"/>
    <p:sldId id="267" r:id="rId10"/>
    <p:sldId id="268" r:id="rId11"/>
    <p:sldId id="269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0239-FADA-437C-913D-13AED38CAD2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61E4E-F203-4D52-B397-6D31BDBD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9B6FB-351B-4E3A-8ACE-BE7F4F1CAD04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1546-C8C5-40CA-BF88-E163A825E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286808" cy="215902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ndara" pitchFamily="34" charset="0"/>
              </a:rPr>
              <a:t>становление и эволюция</a:t>
            </a:r>
            <a:br>
              <a:rPr lang="ru-RU" sz="4000" dirty="0" smtClean="0">
                <a:latin typeface="Candara" pitchFamily="34" charset="0"/>
              </a:rPr>
            </a:br>
            <a:r>
              <a:rPr lang="ru-RU" sz="4000" dirty="0" smtClean="0">
                <a:latin typeface="Candara" pitchFamily="34" charset="0"/>
              </a:rPr>
              <a:t>инженерного мышления</a:t>
            </a:r>
            <a:endParaRPr lang="ru-RU" sz="4000" dirty="0"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47162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институциональный контекст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</p:txBody>
      </p:sp>
      <p:pic>
        <p:nvPicPr>
          <p:cNvPr id="4" name="Picture 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357562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36845" y="6143644"/>
            <a:ext cx="20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Владимир Воловик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ndara" pitchFamily="34" charset="0"/>
              </a:rPr>
              <a:t>театр как </a:t>
            </a:r>
            <a:r>
              <a:rPr lang="ru-RU" dirty="0" err="1" smtClean="0">
                <a:latin typeface="Candara" pitchFamily="34" charset="0"/>
              </a:rPr>
              <a:t>протоконструктор</a:t>
            </a:r>
            <a:endParaRPr lang="ru-RU" dirty="0">
              <a:latin typeface="Candara" pitchFamily="34" charset="0"/>
            </a:endParaRPr>
          </a:p>
        </p:txBody>
      </p:sp>
      <p:cxnSp>
        <p:nvCxnSpPr>
          <p:cNvPr id="91" name="Прямая соединительная линия 21"/>
          <p:cNvCxnSpPr/>
          <p:nvPr/>
        </p:nvCxnSpPr>
        <p:spPr>
          <a:xfrm rot="5400000">
            <a:off x="7426416" y="4140276"/>
            <a:ext cx="2863726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21"/>
          <p:cNvCxnSpPr/>
          <p:nvPr/>
        </p:nvCxnSpPr>
        <p:spPr>
          <a:xfrm rot="5400000">
            <a:off x="6622740" y="4140276"/>
            <a:ext cx="2863726" cy="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21"/>
          <p:cNvCxnSpPr/>
          <p:nvPr/>
        </p:nvCxnSpPr>
        <p:spPr>
          <a:xfrm rot="5400000">
            <a:off x="5819063" y="4140276"/>
            <a:ext cx="2863726" cy="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21"/>
          <p:cNvCxnSpPr/>
          <p:nvPr/>
        </p:nvCxnSpPr>
        <p:spPr>
          <a:xfrm rot="5400000">
            <a:off x="5015387" y="4140276"/>
            <a:ext cx="2863726" cy="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23"/>
          <p:cNvGrpSpPr/>
          <p:nvPr/>
        </p:nvGrpSpPr>
        <p:grpSpPr>
          <a:xfrm flipH="1">
            <a:off x="7509823" y="2857496"/>
            <a:ext cx="285882" cy="2581641"/>
            <a:chOff x="5715008" y="3071811"/>
            <a:chExt cx="324000" cy="3038643"/>
          </a:xfrm>
        </p:grpSpPr>
        <p:sp>
          <p:nvSpPr>
            <p:cNvPr id="112" name="Овал 111"/>
            <p:cNvSpPr/>
            <p:nvPr/>
          </p:nvSpPr>
          <p:spPr>
            <a:xfrm rot="16200000">
              <a:off x="5715008" y="4881573"/>
              <a:ext cx="324000" cy="324000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02" name="Овал 101"/>
            <p:cNvSpPr/>
            <p:nvPr/>
          </p:nvSpPr>
          <p:spPr>
            <a:xfrm rot="16200000">
              <a:off x="5715008" y="3071811"/>
              <a:ext cx="324000" cy="324000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17" name="Овал 116"/>
            <p:cNvSpPr/>
            <p:nvPr/>
          </p:nvSpPr>
          <p:spPr>
            <a:xfrm rot="16200000">
              <a:off x="5715008" y="5786454"/>
              <a:ext cx="324000" cy="324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99" name="Овал 98"/>
            <p:cNvSpPr/>
            <p:nvPr/>
          </p:nvSpPr>
          <p:spPr>
            <a:xfrm rot="16200000">
              <a:off x="5715008" y="3976692"/>
              <a:ext cx="324000" cy="324000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24"/>
          <p:cNvGrpSpPr/>
          <p:nvPr/>
        </p:nvGrpSpPr>
        <p:grpSpPr>
          <a:xfrm flipH="1">
            <a:off x="6706146" y="2857496"/>
            <a:ext cx="285882" cy="2581641"/>
            <a:chOff x="6643702" y="3071811"/>
            <a:chExt cx="324000" cy="3038643"/>
          </a:xfrm>
        </p:grpSpPr>
        <p:sp>
          <p:nvSpPr>
            <p:cNvPr id="101" name="Овал 100"/>
            <p:cNvSpPr/>
            <p:nvPr/>
          </p:nvSpPr>
          <p:spPr>
            <a:xfrm rot="16200000">
              <a:off x="6643702" y="4881573"/>
              <a:ext cx="324000" cy="324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15" name="Овал 114"/>
            <p:cNvSpPr/>
            <p:nvPr/>
          </p:nvSpPr>
          <p:spPr>
            <a:xfrm rot="16200000">
              <a:off x="6643702" y="3071811"/>
              <a:ext cx="324000" cy="324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13" name="Овал 112"/>
            <p:cNvSpPr/>
            <p:nvPr/>
          </p:nvSpPr>
          <p:spPr>
            <a:xfrm rot="16200000">
              <a:off x="6643702" y="5786454"/>
              <a:ext cx="324000" cy="324000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04" name="Овал 103"/>
            <p:cNvSpPr/>
            <p:nvPr/>
          </p:nvSpPr>
          <p:spPr>
            <a:xfrm rot="16200000">
              <a:off x="6643702" y="3976692"/>
              <a:ext cx="324000" cy="324000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Группа 122"/>
          <p:cNvGrpSpPr/>
          <p:nvPr/>
        </p:nvGrpSpPr>
        <p:grpSpPr>
          <a:xfrm flipH="1">
            <a:off x="8313499" y="2857496"/>
            <a:ext cx="285882" cy="2581642"/>
            <a:chOff x="4786314" y="3071810"/>
            <a:chExt cx="324000" cy="3038644"/>
          </a:xfrm>
        </p:grpSpPr>
        <p:sp>
          <p:nvSpPr>
            <p:cNvPr id="114" name="Овал 113"/>
            <p:cNvSpPr/>
            <p:nvPr/>
          </p:nvSpPr>
          <p:spPr>
            <a:xfrm rot="16200000">
              <a:off x="4786314" y="4881573"/>
              <a:ext cx="324000" cy="324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98" name="Овал 97"/>
            <p:cNvSpPr/>
            <p:nvPr/>
          </p:nvSpPr>
          <p:spPr>
            <a:xfrm rot="16200000">
              <a:off x="4786314" y="3071810"/>
              <a:ext cx="324000" cy="324000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03" name="Овал 102"/>
            <p:cNvSpPr/>
            <p:nvPr/>
          </p:nvSpPr>
          <p:spPr>
            <a:xfrm rot="16200000">
              <a:off x="4786314" y="5786454"/>
              <a:ext cx="324000" cy="324000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08" name="Овал 107"/>
            <p:cNvSpPr/>
            <p:nvPr/>
          </p:nvSpPr>
          <p:spPr>
            <a:xfrm rot="16200000">
              <a:off x="4786314" y="3976692"/>
              <a:ext cx="324000" cy="324000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125"/>
          <p:cNvGrpSpPr/>
          <p:nvPr/>
        </p:nvGrpSpPr>
        <p:grpSpPr>
          <a:xfrm flipH="1">
            <a:off x="5902470" y="2857496"/>
            <a:ext cx="285883" cy="2581641"/>
            <a:chOff x="7536676" y="3071811"/>
            <a:chExt cx="324001" cy="3038643"/>
          </a:xfrm>
        </p:grpSpPr>
        <p:sp>
          <p:nvSpPr>
            <p:cNvPr id="107" name="Овал 106"/>
            <p:cNvSpPr/>
            <p:nvPr/>
          </p:nvSpPr>
          <p:spPr>
            <a:xfrm rot="16200000">
              <a:off x="7536677" y="4881573"/>
              <a:ext cx="324000" cy="324000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16" name="Овал 115"/>
            <p:cNvSpPr/>
            <p:nvPr/>
          </p:nvSpPr>
          <p:spPr>
            <a:xfrm rot="5400000" flipV="1">
              <a:off x="7536676" y="3071811"/>
              <a:ext cx="324000" cy="324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00" name="Овал 99"/>
            <p:cNvSpPr/>
            <p:nvPr/>
          </p:nvSpPr>
          <p:spPr>
            <a:xfrm rot="16200000">
              <a:off x="7536677" y="5786454"/>
              <a:ext cx="324000" cy="324000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18" name="Овал 117"/>
            <p:cNvSpPr/>
            <p:nvPr/>
          </p:nvSpPr>
          <p:spPr>
            <a:xfrm rot="16200000">
              <a:off x="7536677" y="3976692"/>
              <a:ext cx="324000" cy="324000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Прямоугольник 126"/>
          <p:cNvSpPr/>
          <p:nvPr/>
        </p:nvSpPr>
        <p:spPr>
          <a:xfrm flipH="1">
            <a:off x="7266292" y="2285992"/>
            <a:ext cx="772553" cy="3399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Candara" pitchFamily="34" charset="0"/>
              </a:rPr>
              <a:t>УЗЕЛ2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 flipH="1">
            <a:off x="8118259" y="2285992"/>
            <a:ext cx="740021" cy="3399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Candara" pitchFamily="34" charset="0"/>
              </a:rPr>
              <a:t>УЗЕЛ1</a:t>
            </a:r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 flipH="1">
            <a:off x="6512719" y="2285992"/>
            <a:ext cx="769724" cy="3399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Candara" pitchFamily="34" charset="0"/>
              </a:rPr>
              <a:t>УЗЕЛ3</a:t>
            </a:r>
            <a:endParaRPr lang="ru-RU" dirty="0"/>
          </a:p>
        </p:txBody>
      </p:sp>
      <p:sp>
        <p:nvSpPr>
          <p:cNvPr id="130" name="Прямоугольник 129"/>
          <p:cNvSpPr/>
          <p:nvPr/>
        </p:nvSpPr>
        <p:spPr>
          <a:xfrm flipH="1">
            <a:off x="5677726" y="2285992"/>
            <a:ext cx="785282" cy="3399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Candara" pitchFamily="34" charset="0"/>
              </a:rPr>
              <a:t>УЗЕЛ4</a:t>
            </a:r>
            <a:endParaRPr lang="ru-RU" dirty="0"/>
          </a:p>
        </p:txBody>
      </p:sp>
      <p:grpSp>
        <p:nvGrpSpPr>
          <p:cNvPr id="7" name="Группа 68"/>
          <p:cNvGrpSpPr/>
          <p:nvPr/>
        </p:nvGrpSpPr>
        <p:grpSpPr>
          <a:xfrm>
            <a:off x="2770008" y="2704376"/>
            <a:ext cx="2889604" cy="2867764"/>
            <a:chOff x="2770008" y="2704376"/>
            <a:chExt cx="2889604" cy="2867764"/>
          </a:xfrm>
        </p:grpSpPr>
        <p:cxnSp>
          <p:nvCxnSpPr>
            <p:cNvPr id="50" name="Прямая соединительная линия 21"/>
            <p:cNvCxnSpPr/>
            <p:nvPr/>
          </p:nvCxnSpPr>
          <p:spPr>
            <a:xfrm rot="16200000" flipH="1">
              <a:off x="1345984" y="4128400"/>
              <a:ext cx="2864088" cy="16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21"/>
            <p:cNvCxnSpPr/>
            <p:nvPr/>
          </p:nvCxnSpPr>
          <p:spPr>
            <a:xfrm rot="5400000">
              <a:off x="4211709" y="4140276"/>
              <a:ext cx="2863726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2779612" y="2704376"/>
              <a:ext cx="28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87"/>
          <p:cNvGrpSpPr/>
          <p:nvPr/>
        </p:nvGrpSpPr>
        <p:grpSpPr>
          <a:xfrm flipH="1">
            <a:off x="3501579" y="3164881"/>
            <a:ext cx="1497900" cy="1658917"/>
            <a:chOff x="4215959" y="3214047"/>
            <a:chExt cx="1497900" cy="1715151"/>
          </a:xfrm>
        </p:grpSpPr>
        <p:sp>
          <p:nvSpPr>
            <p:cNvPr id="62" name="Овал 61"/>
            <p:cNvSpPr/>
            <p:nvPr/>
          </p:nvSpPr>
          <p:spPr>
            <a:xfrm>
              <a:off x="4573149" y="3214047"/>
              <a:ext cx="284603" cy="285882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1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4215959" y="4643316"/>
              <a:ext cx="284603" cy="285882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3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67" name="Овал 66"/>
            <p:cNvSpPr/>
            <p:nvPr/>
          </p:nvSpPr>
          <p:spPr>
            <a:xfrm>
              <a:off x="5429256" y="4142740"/>
              <a:ext cx="284603" cy="285882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2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Прямая соединительная линия 21"/>
            <p:cNvCxnSpPr>
              <a:stCxn id="62" idx="5"/>
              <a:endCxn id="67" idx="1"/>
            </p:cNvCxnSpPr>
            <p:nvPr/>
          </p:nvCxnSpPr>
          <p:spPr>
            <a:xfrm rot="16200000" flipH="1">
              <a:off x="4780233" y="3493903"/>
              <a:ext cx="726543" cy="6548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21"/>
            <p:cNvCxnSpPr>
              <a:stCxn id="64" idx="6"/>
              <a:endCxn id="67" idx="3"/>
            </p:cNvCxnSpPr>
            <p:nvPr/>
          </p:nvCxnSpPr>
          <p:spPr>
            <a:xfrm flipV="1">
              <a:off x="4500562" y="4386756"/>
              <a:ext cx="970373" cy="3995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21"/>
            <p:cNvCxnSpPr>
              <a:stCxn id="62" idx="3"/>
              <a:endCxn id="64" idx="0"/>
            </p:cNvCxnSpPr>
            <p:nvPr/>
          </p:nvCxnSpPr>
          <p:spPr>
            <a:xfrm rot="5400000">
              <a:off x="3893919" y="3922406"/>
              <a:ext cx="1185253" cy="2565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Прямая со стрелкой 78"/>
          <p:cNvCxnSpPr>
            <a:stCxn id="98" idx="4"/>
            <a:endCxn id="62" idx="1"/>
          </p:cNvCxnSpPr>
          <p:nvPr/>
        </p:nvCxnSpPr>
        <p:spPr>
          <a:xfrm rot="10800000" flipV="1">
            <a:off x="4600611" y="2995131"/>
            <a:ext cx="3712889" cy="210243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104" idx="4"/>
            <a:endCxn id="64" idx="2"/>
          </p:cNvCxnSpPr>
          <p:nvPr/>
        </p:nvCxnSpPr>
        <p:spPr>
          <a:xfrm rot="10800000" flipV="1">
            <a:off x="4999480" y="3763922"/>
            <a:ext cx="1706667" cy="921622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12" idx="4"/>
            <a:endCxn id="67" idx="2"/>
          </p:cNvCxnSpPr>
          <p:nvPr/>
        </p:nvCxnSpPr>
        <p:spPr>
          <a:xfrm rot="10800000">
            <a:off x="3786183" y="4201381"/>
            <a:ext cx="3723641" cy="331331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119"/>
          <p:cNvGrpSpPr/>
          <p:nvPr/>
        </p:nvGrpSpPr>
        <p:grpSpPr>
          <a:xfrm>
            <a:off x="357158" y="2681829"/>
            <a:ext cx="2214578" cy="2763831"/>
            <a:chOff x="6786578" y="2643182"/>
            <a:chExt cx="2214578" cy="2857520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6786578" y="3286124"/>
              <a:ext cx="1785950" cy="22145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6929454" y="3071810"/>
              <a:ext cx="1785950" cy="22145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072330" y="2857496"/>
              <a:ext cx="1785950" cy="22145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7215206" y="2643182"/>
              <a:ext cx="1785950" cy="22145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20"/>
          <p:cNvGrpSpPr/>
          <p:nvPr/>
        </p:nvGrpSpPr>
        <p:grpSpPr>
          <a:xfrm flipH="1">
            <a:off x="859522" y="2889116"/>
            <a:ext cx="1497900" cy="1658917"/>
            <a:chOff x="4215959" y="3214047"/>
            <a:chExt cx="1497900" cy="1715151"/>
          </a:xfrm>
        </p:grpSpPr>
        <p:sp>
          <p:nvSpPr>
            <p:cNvPr id="122" name="Овал 121"/>
            <p:cNvSpPr/>
            <p:nvPr/>
          </p:nvSpPr>
          <p:spPr>
            <a:xfrm>
              <a:off x="4573149" y="3214047"/>
              <a:ext cx="284603" cy="285882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1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4215959" y="4643316"/>
              <a:ext cx="284603" cy="285882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3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5429256" y="4142740"/>
              <a:ext cx="284603" cy="285882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2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25" name="Прямая соединительная линия 21"/>
            <p:cNvCxnSpPr>
              <a:stCxn id="122" idx="5"/>
              <a:endCxn id="124" idx="1"/>
            </p:cNvCxnSpPr>
            <p:nvPr/>
          </p:nvCxnSpPr>
          <p:spPr>
            <a:xfrm rot="16200000" flipH="1">
              <a:off x="4780233" y="3493903"/>
              <a:ext cx="726543" cy="6548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21"/>
            <p:cNvCxnSpPr>
              <a:stCxn id="123" idx="6"/>
              <a:endCxn id="124" idx="3"/>
            </p:cNvCxnSpPr>
            <p:nvPr/>
          </p:nvCxnSpPr>
          <p:spPr>
            <a:xfrm flipV="1">
              <a:off x="4500562" y="4386756"/>
              <a:ext cx="970373" cy="3995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21"/>
            <p:cNvCxnSpPr>
              <a:stCxn id="122" idx="3"/>
              <a:endCxn id="123" idx="0"/>
            </p:cNvCxnSpPr>
            <p:nvPr/>
          </p:nvCxnSpPr>
          <p:spPr>
            <a:xfrm rot="5400000">
              <a:off x="3893919" y="3922406"/>
              <a:ext cx="1185253" cy="2565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Прямоугольник 131"/>
          <p:cNvSpPr/>
          <p:nvPr/>
        </p:nvSpPr>
        <p:spPr>
          <a:xfrm flipH="1">
            <a:off x="650424" y="1714488"/>
            <a:ext cx="1898533" cy="386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solidFill>
                  <a:prstClr val="black"/>
                </a:solidFill>
                <a:latin typeface="Candara" pitchFamily="34" charset="0"/>
              </a:rPr>
              <a:t>театр машин</a:t>
            </a:r>
            <a:endParaRPr lang="ru-RU" cap="all" dirty="0"/>
          </a:p>
        </p:txBody>
      </p:sp>
      <p:sp>
        <p:nvSpPr>
          <p:cNvPr id="133" name="Прямоугольник 132"/>
          <p:cNvSpPr/>
          <p:nvPr/>
        </p:nvSpPr>
        <p:spPr>
          <a:xfrm flipH="1">
            <a:off x="6137815" y="1714488"/>
            <a:ext cx="2356992" cy="386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 smtClean="0">
                <a:solidFill>
                  <a:prstClr val="black"/>
                </a:solidFill>
                <a:latin typeface="Candara" pitchFamily="34" charset="0"/>
              </a:rPr>
              <a:t>«Детали машин»</a:t>
            </a:r>
            <a:endParaRPr lang="ru-RU" cap="all" dirty="0"/>
          </a:p>
        </p:txBody>
      </p:sp>
      <p:sp>
        <p:nvSpPr>
          <p:cNvPr id="134" name="Прямоугольник 133"/>
          <p:cNvSpPr/>
          <p:nvPr/>
        </p:nvSpPr>
        <p:spPr>
          <a:xfrm flipH="1">
            <a:off x="2928926" y="1714488"/>
            <a:ext cx="2643206" cy="68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solidFill>
                  <a:prstClr val="black"/>
                </a:solidFill>
                <a:latin typeface="Candara" pitchFamily="34" charset="0"/>
              </a:rPr>
              <a:t>«конструкторская площадка»</a:t>
            </a:r>
            <a:endParaRPr lang="ru-RU" cap="all" dirty="0"/>
          </a:p>
        </p:txBody>
      </p:sp>
      <p:sp>
        <p:nvSpPr>
          <p:cNvPr id="135" name="Прямоугольник 134"/>
          <p:cNvSpPr/>
          <p:nvPr/>
        </p:nvSpPr>
        <p:spPr>
          <a:xfrm flipH="1">
            <a:off x="694635" y="2129063"/>
            <a:ext cx="1810111" cy="386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Candara" pitchFamily="34" charset="0"/>
              </a:rPr>
              <a:t>(альбом схем)</a:t>
            </a:r>
            <a:endParaRPr lang="ru-RU" dirty="0"/>
          </a:p>
        </p:txBody>
      </p:sp>
      <p:sp>
        <p:nvSpPr>
          <p:cNvPr id="136" name="Прямоугольник 135"/>
          <p:cNvSpPr/>
          <p:nvPr/>
        </p:nvSpPr>
        <p:spPr>
          <a:xfrm flipH="1">
            <a:off x="6131531" y="2000240"/>
            <a:ext cx="2369559" cy="386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Candara" pitchFamily="34" charset="0"/>
              </a:rPr>
              <a:t>(несуществующие)</a:t>
            </a:r>
            <a:endParaRPr lang="ru-RU" dirty="0"/>
          </a:p>
        </p:txBody>
      </p:sp>
      <p:sp>
        <p:nvSpPr>
          <p:cNvPr id="138" name="Полилиния 137"/>
          <p:cNvSpPr/>
          <p:nvPr/>
        </p:nvSpPr>
        <p:spPr>
          <a:xfrm>
            <a:off x="1748589" y="3221789"/>
            <a:ext cx="2149643" cy="516022"/>
          </a:xfrm>
          <a:custGeom>
            <a:avLst/>
            <a:gdLst>
              <a:gd name="connsiteX0" fmla="*/ 2149643 w 2149643"/>
              <a:gd name="connsiteY0" fmla="*/ 403727 h 516022"/>
              <a:gd name="connsiteX1" fmla="*/ 1395664 w 2149643"/>
              <a:gd name="connsiteY1" fmla="*/ 18716 h 516022"/>
              <a:gd name="connsiteX2" fmla="*/ 0 w 2149643"/>
              <a:gd name="connsiteY2" fmla="*/ 516022 h 51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9643" h="516022">
                <a:moveTo>
                  <a:pt x="2149643" y="403727"/>
                </a:moveTo>
                <a:cubicBezTo>
                  <a:pt x="1951790" y="201863"/>
                  <a:pt x="1753938" y="0"/>
                  <a:pt x="1395664" y="18716"/>
                </a:cubicBezTo>
                <a:cubicBezTo>
                  <a:pt x="1037390" y="37432"/>
                  <a:pt x="518695" y="276727"/>
                  <a:pt x="0" y="516022"/>
                </a:cubicBezTo>
              </a:path>
            </a:pathLst>
          </a:custGeom>
          <a:ln w="254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1"/>
          <p:cNvGrpSpPr/>
          <p:nvPr/>
        </p:nvGrpSpPr>
        <p:grpSpPr>
          <a:xfrm>
            <a:off x="642910" y="1857364"/>
            <a:ext cx="7215238" cy="4286280"/>
            <a:chOff x="642910" y="1571612"/>
            <a:chExt cx="7215238" cy="4286280"/>
          </a:xfrm>
        </p:grpSpPr>
        <p:sp>
          <p:nvSpPr>
            <p:cNvPr id="5" name="Прямоугольник 4"/>
            <p:cNvSpPr/>
            <p:nvPr/>
          </p:nvSpPr>
          <p:spPr>
            <a:xfrm flipH="1">
              <a:off x="642910" y="3053032"/>
              <a:ext cx="12144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cap="all" dirty="0" smtClean="0">
                  <a:solidFill>
                    <a:prstClr val="black"/>
                  </a:solidFill>
                  <a:latin typeface="Candara" pitchFamily="34" charset="0"/>
                </a:rPr>
                <a:t>театр машин</a:t>
              </a:r>
              <a:endParaRPr lang="ru-RU" cap="all" dirty="0"/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907834" y="2333782"/>
              <a:ext cx="357190" cy="35719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907834" y="4122978"/>
              <a:ext cx="357190" cy="35719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flipH="1">
              <a:off x="642910" y="1571612"/>
              <a:ext cx="8870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cap="all" dirty="0" smtClean="0">
                  <a:solidFill>
                    <a:prstClr val="black"/>
                  </a:solidFill>
                  <a:latin typeface="Candara" pitchFamily="34" charset="0"/>
                </a:rPr>
                <a:t>театр</a:t>
              </a:r>
              <a:endParaRPr lang="ru-RU" cap="all" dirty="0"/>
            </a:p>
          </p:txBody>
        </p:sp>
        <p:grpSp>
          <p:nvGrpSpPr>
            <p:cNvPr id="7" name="Группа 20"/>
            <p:cNvGrpSpPr/>
            <p:nvPr/>
          </p:nvGrpSpPr>
          <p:grpSpPr>
            <a:xfrm>
              <a:off x="642910" y="4842229"/>
              <a:ext cx="7215238" cy="1015663"/>
              <a:chOff x="642910" y="3770659"/>
              <a:chExt cx="7215238" cy="1015663"/>
            </a:xfrm>
          </p:grpSpPr>
          <p:sp>
            <p:nvSpPr>
              <p:cNvPr id="6" name="Прямоугольник 5"/>
              <p:cNvSpPr/>
              <p:nvPr/>
            </p:nvSpPr>
            <p:spPr>
              <a:xfrm flipH="1">
                <a:off x="642910" y="3770659"/>
                <a:ext cx="235745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cap="all" dirty="0" smtClean="0">
                    <a:solidFill>
                      <a:prstClr val="black"/>
                    </a:solidFill>
                    <a:latin typeface="Candara" pitchFamily="34" charset="0"/>
                  </a:rPr>
                  <a:t>театр гидравлических машин</a:t>
                </a:r>
                <a:endParaRPr lang="ru-RU" cap="all" dirty="0"/>
              </a:p>
            </p:txBody>
          </p:sp>
          <p:sp>
            <p:nvSpPr>
              <p:cNvPr id="10" name="Стрелка вниз 9"/>
              <p:cNvSpPr/>
              <p:nvPr/>
            </p:nvSpPr>
            <p:spPr>
              <a:xfrm rot="16200000">
                <a:off x="3000364" y="4099895"/>
                <a:ext cx="357190" cy="35719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 flipH="1">
                <a:off x="3451852" y="4078435"/>
                <a:ext cx="1614499" cy="40011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r>
                  <a:rPr lang="ru-RU" sz="2000" b="1" cap="all" dirty="0" smtClean="0">
                    <a:solidFill>
                      <a:prstClr val="black"/>
                    </a:solidFill>
                    <a:latin typeface="Candara" pitchFamily="34" charset="0"/>
                  </a:rPr>
                  <a:t>механизмы</a:t>
                </a:r>
                <a:endParaRPr lang="ru-RU" cap="all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 flipH="1">
                <a:off x="5612137" y="4078435"/>
                <a:ext cx="700093" cy="40011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r>
                  <a:rPr lang="ru-RU" sz="2000" b="1" cap="all" dirty="0" smtClean="0">
                    <a:solidFill>
                      <a:prstClr val="black"/>
                    </a:solidFill>
                    <a:latin typeface="Candara" pitchFamily="34" charset="0"/>
                  </a:rPr>
                  <a:t>узлы</a:t>
                </a:r>
                <a:endParaRPr lang="ru-RU" cap="all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 flipH="1">
                <a:off x="6858016" y="4078435"/>
                <a:ext cx="1000132" cy="40011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r>
                  <a:rPr lang="ru-RU" sz="2000" b="1" cap="all" dirty="0" smtClean="0">
                    <a:solidFill>
                      <a:prstClr val="black"/>
                    </a:solidFill>
                    <a:latin typeface="Candara" pitchFamily="34" charset="0"/>
                  </a:rPr>
                  <a:t>детали</a:t>
                </a:r>
                <a:endParaRPr lang="ru-RU" cap="all" dirty="0"/>
              </a:p>
            </p:txBody>
          </p:sp>
          <p:sp>
            <p:nvSpPr>
              <p:cNvPr id="18" name="Стрелка вниз 17"/>
              <p:cNvSpPr/>
              <p:nvPr/>
            </p:nvSpPr>
            <p:spPr>
              <a:xfrm rot="16200000">
                <a:off x="5160649" y="4099896"/>
                <a:ext cx="357190" cy="35719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Стрелка вниз 18"/>
              <p:cNvSpPr/>
              <p:nvPr/>
            </p:nvSpPr>
            <p:spPr>
              <a:xfrm rot="16200000">
                <a:off x="6406528" y="4099896"/>
                <a:ext cx="357190" cy="35719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20" name="Группа 119"/>
          <p:cNvGrpSpPr>
            <a:grpSpLocks noChangeAspect="1"/>
          </p:cNvGrpSpPr>
          <p:nvPr/>
        </p:nvGrpSpPr>
        <p:grpSpPr>
          <a:xfrm>
            <a:off x="1142976" y="3643314"/>
            <a:ext cx="7378260" cy="2428892"/>
            <a:chOff x="197703" y="3549396"/>
            <a:chExt cx="8748594" cy="2880000"/>
          </a:xfrm>
        </p:grpSpPr>
        <p:sp>
          <p:nvSpPr>
            <p:cNvPr id="121" name="Прямоугольник 120"/>
            <p:cNvSpPr/>
            <p:nvPr/>
          </p:nvSpPr>
          <p:spPr>
            <a:xfrm flipH="1">
              <a:off x="480903" y="4046866"/>
              <a:ext cx="1840800" cy="238253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занятие 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4662099" y="3549396"/>
              <a:ext cx="1980000" cy="288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2501901" y="3549396"/>
              <a:ext cx="1980000" cy="28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24" name="Полилиния 123"/>
            <p:cNvSpPr/>
            <p:nvPr/>
          </p:nvSpPr>
          <p:spPr>
            <a:xfrm flipH="1" flipV="1">
              <a:off x="1258860" y="4856285"/>
              <a:ext cx="2160000" cy="360000"/>
            </a:xfrm>
            <a:custGeom>
              <a:avLst/>
              <a:gdLst>
                <a:gd name="connsiteX0" fmla="*/ 2149643 w 2149643"/>
                <a:gd name="connsiteY0" fmla="*/ 403727 h 516022"/>
                <a:gd name="connsiteX1" fmla="*/ 1395664 w 2149643"/>
                <a:gd name="connsiteY1" fmla="*/ 18716 h 516022"/>
                <a:gd name="connsiteX2" fmla="*/ 0 w 2149643"/>
                <a:gd name="connsiteY2" fmla="*/ 516022 h 516022"/>
                <a:gd name="connsiteX0" fmla="*/ 2649709 w 2649709"/>
                <a:gd name="connsiteY0" fmla="*/ 1497438 h 1497438"/>
                <a:gd name="connsiteX1" fmla="*/ 1395664 w 2649709"/>
                <a:gd name="connsiteY1" fmla="*/ 142876 h 1497438"/>
                <a:gd name="connsiteX2" fmla="*/ 0 w 2649709"/>
                <a:gd name="connsiteY2" fmla="*/ 640182 h 1497438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952508 h 1095384"/>
                <a:gd name="connsiteX1" fmla="*/ 1357323 w 2714644"/>
                <a:gd name="connsiteY1" fmla="*/ 23813 h 1095384"/>
                <a:gd name="connsiteX2" fmla="*/ 0 w 2714644"/>
                <a:gd name="connsiteY2" fmla="*/ 1095384 h 1095384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844335"/>
                <a:gd name="connsiteY0" fmla="*/ 952507 h 1439918"/>
                <a:gd name="connsiteX1" fmla="*/ 2714645 w 2844335"/>
                <a:gd name="connsiteY1" fmla="*/ 1238258 h 1439918"/>
                <a:gd name="connsiteX2" fmla="*/ 1357323 w 2844335"/>
                <a:gd name="connsiteY2" fmla="*/ 23812 h 1439918"/>
                <a:gd name="connsiteX3" fmla="*/ 0 w 2844335"/>
                <a:gd name="connsiteY3" fmla="*/ 1095383 h 1439918"/>
                <a:gd name="connsiteX0" fmla="*/ 3000396 w 3000396"/>
                <a:gd name="connsiteY0" fmla="*/ 1738323 h 1738323"/>
                <a:gd name="connsiteX1" fmla="*/ 2714645 w 3000396"/>
                <a:gd name="connsiteY1" fmla="*/ 1238258 h 1738323"/>
                <a:gd name="connsiteX2" fmla="*/ 1357323 w 3000396"/>
                <a:gd name="connsiteY2" fmla="*/ 23812 h 1738323"/>
                <a:gd name="connsiteX3" fmla="*/ 0 w 3000396"/>
                <a:gd name="connsiteY3" fmla="*/ 1095383 h 1738323"/>
                <a:gd name="connsiteX0" fmla="*/ 2714645 w 2714645"/>
                <a:gd name="connsiteY0" fmla="*/ 1238258 h 1238258"/>
                <a:gd name="connsiteX1" fmla="*/ 1357323 w 2714645"/>
                <a:gd name="connsiteY1" fmla="*/ 23812 h 1238258"/>
                <a:gd name="connsiteX2" fmla="*/ 0 w 2714645"/>
                <a:gd name="connsiteY2" fmla="*/ 1095383 h 1238258"/>
                <a:gd name="connsiteX0" fmla="*/ 2643206 w 2643206"/>
                <a:gd name="connsiteY0" fmla="*/ 1154913 h 1154913"/>
                <a:gd name="connsiteX1" fmla="*/ 1357323 w 2643206"/>
                <a:gd name="connsiteY1" fmla="*/ 11906 h 1154913"/>
                <a:gd name="connsiteX2" fmla="*/ 0 w 2643206"/>
                <a:gd name="connsiteY2" fmla="*/ 1083477 h 115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3206" h="1154913">
                  <a:moveTo>
                    <a:pt x="2643206" y="1154913"/>
                  </a:moveTo>
                  <a:cubicBezTo>
                    <a:pt x="2483638" y="955019"/>
                    <a:pt x="1797857" y="23812"/>
                    <a:pt x="1357323" y="11906"/>
                  </a:cubicBezTo>
                  <a:cubicBezTo>
                    <a:pt x="916789" y="0"/>
                    <a:pt x="217636" y="717364"/>
                    <a:pt x="0" y="1083477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ик 124"/>
            <p:cNvSpPr/>
            <p:nvPr/>
          </p:nvSpPr>
          <p:spPr>
            <a:xfrm flipH="1">
              <a:off x="339303" y="3798131"/>
              <a:ext cx="1840800" cy="238253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занятие 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Полилиния 125"/>
            <p:cNvSpPr/>
            <p:nvPr/>
          </p:nvSpPr>
          <p:spPr>
            <a:xfrm flipH="1" flipV="1">
              <a:off x="1258860" y="5165849"/>
              <a:ext cx="2160000" cy="360000"/>
            </a:xfrm>
            <a:custGeom>
              <a:avLst/>
              <a:gdLst>
                <a:gd name="connsiteX0" fmla="*/ 2149643 w 2149643"/>
                <a:gd name="connsiteY0" fmla="*/ 403727 h 516022"/>
                <a:gd name="connsiteX1" fmla="*/ 1395664 w 2149643"/>
                <a:gd name="connsiteY1" fmla="*/ 18716 h 516022"/>
                <a:gd name="connsiteX2" fmla="*/ 0 w 2149643"/>
                <a:gd name="connsiteY2" fmla="*/ 516022 h 516022"/>
                <a:gd name="connsiteX0" fmla="*/ 2649709 w 2649709"/>
                <a:gd name="connsiteY0" fmla="*/ 1497438 h 1497438"/>
                <a:gd name="connsiteX1" fmla="*/ 1395664 w 2649709"/>
                <a:gd name="connsiteY1" fmla="*/ 142876 h 1497438"/>
                <a:gd name="connsiteX2" fmla="*/ 0 w 2649709"/>
                <a:gd name="connsiteY2" fmla="*/ 640182 h 1497438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952508 h 1095384"/>
                <a:gd name="connsiteX1" fmla="*/ 1357323 w 2714644"/>
                <a:gd name="connsiteY1" fmla="*/ 23813 h 1095384"/>
                <a:gd name="connsiteX2" fmla="*/ 0 w 2714644"/>
                <a:gd name="connsiteY2" fmla="*/ 1095384 h 1095384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844335"/>
                <a:gd name="connsiteY0" fmla="*/ 952507 h 1439918"/>
                <a:gd name="connsiteX1" fmla="*/ 2714645 w 2844335"/>
                <a:gd name="connsiteY1" fmla="*/ 1238258 h 1439918"/>
                <a:gd name="connsiteX2" fmla="*/ 1357323 w 2844335"/>
                <a:gd name="connsiteY2" fmla="*/ 23812 h 1439918"/>
                <a:gd name="connsiteX3" fmla="*/ 0 w 2844335"/>
                <a:gd name="connsiteY3" fmla="*/ 1095383 h 1439918"/>
                <a:gd name="connsiteX0" fmla="*/ 3000396 w 3000396"/>
                <a:gd name="connsiteY0" fmla="*/ 1738323 h 1738323"/>
                <a:gd name="connsiteX1" fmla="*/ 2714645 w 3000396"/>
                <a:gd name="connsiteY1" fmla="*/ 1238258 h 1738323"/>
                <a:gd name="connsiteX2" fmla="*/ 1357323 w 3000396"/>
                <a:gd name="connsiteY2" fmla="*/ 23812 h 1738323"/>
                <a:gd name="connsiteX3" fmla="*/ 0 w 3000396"/>
                <a:gd name="connsiteY3" fmla="*/ 1095383 h 1738323"/>
                <a:gd name="connsiteX0" fmla="*/ 2714645 w 2714645"/>
                <a:gd name="connsiteY0" fmla="*/ 1238258 h 1238258"/>
                <a:gd name="connsiteX1" fmla="*/ 1357323 w 2714645"/>
                <a:gd name="connsiteY1" fmla="*/ 23812 h 1238258"/>
                <a:gd name="connsiteX2" fmla="*/ 0 w 2714645"/>
                <a:gd name="connsiteY2" fmla="*/ 1095383 h 1238258"/>
                <a:gd name="connsiteX0" fmla="*/ 2643206 w 2643206"/>
                <a:gd name="connsiteY0" fmla="*/ 1154913 h 1154913"/>
                <a:gd name="connsiteX1" fmla="*/ 1357323 w 2643206"/>
                <a:gd name="connsiteY1" fmla="*/ 11906 h 1154913"/>
                <a:gd name="connsiteX2" fmla="*/ 0 w 2643206"/>
                <a:gd name="connsiteY2" fmla="*/ 1083477 h 115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3206" h="1154913">
                  <a:moveTo>
                    <a:pt x="2643206" y="1154913"/>
                  </a:moveTo>
                  <a:cubicBezTo>
                    <a:pt x="2483638" y="955019"/>
                    <a:pt x="1797857" y="23812"/>
                    <a:pt x="1357323" y="11906"/>
                  </a:cubicBezTo>
                  <a:cubicBezTo>
                    <a:pt x="916789" y="0"/>
                    <a:pt x="217636" y="717364"/>
                    <a:pt x="0" y="1083477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рямоугольник 126"/>
            <p:cNvSpPr/>
            <p:nvPr/>
          </p:nvSpPr>
          <p:spPr>
            <a:xfrm flipH="1">
              <a:off x="197703" y="3549396"/>
              <a:ext cx="1840800" cy="238253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занятие 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28" name="Полилиния 127"/>
            <p:cNvSpPr/>
            <p:nvPr/>
          </p:nvSpPr>
          <p:spPr>
            <a:xfrm flipH="1" flipV="1">
              <a:off x="1258860" y="5475412"/>
              <a:ext cx="2160000" cy="360000"/>
            </a:xfrm>
            <a:custGeom>
              <a:avLst/>
              <a:gdLst>
                <a:gd name="connsiteX0" fmla="*/ 2149643 w 2149643"/>
                <a:gd name="connsiteY0" fmla="*/ 403727 h 516022"/>
                <a:gd name="connsiteX1" fmla="*/ 1395664 w 2149643"/>
                <a:gd name="connsiteY1" fmla="*/ 18716 h 516022"/>
                <a:gd name="connsiteX2" fmla="*/ 0 w 2149643"/>
                <a:gd name="connsiteY2" fmla="*/ 516022 h 516022"/>
                <a:gd name="connsiteX0" fmla="*/ 2649709 w 2649709"/>
                <a:gd name="connsiteY0" fmla="*/ 1497438 h 1497438"/>
                <a:gd name="connsiteX1" fmla="*/ 1395664 w 2649709"/>
                <a:gd name="connsiteY1" fmla="*/ 142876 h 1497438"/>
                <a:gd name="connsiteX2" fmla="*/ 0 w 2649709"/>
                <a:gd name="connsiteY2" fmla="*/ 640182 h 1497438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952508 h 1095384"/>
                <a:gd name="connsiteX1" fmla="*/ 1357323 w 2714644"/>
                <a:gd name="connsiteY1" fmla="*/ 23813 h 1095384"/>
                <a:gd name="connsiteX2" fmla="*/ 0 w 2714644"/>
                <a:gd name="connsiteY2" fmla="*/ 1095384 h 1095384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844335"/>
                <a:gd name="connsiteY0" fmla="*/ 952507 h 1439918"/>
                <a:gd name="connsiteX1" fmla="*/ 2714645 w 2844335"/>
                <a:gd name="connsiteY1" fmla="*/ 1238258 h 1439918"/>
                <a:gd name="connsiteX2" fmla="*/ 1357323 w 2844335"/>
                <a:gd name="connsiteY2" fmla="*/ 23812 h 1439918"/>
                <a:gd name="connsiteX3" fmla="*/ 0 w 2844335"/>
                <a:gd name="connsiteY3" fmla="*/ 1095383 h 1439918"/>
                <a:gd name="connsiteX0" fmla="*/ 3000396 w 3000396"/>
                <a:gd name="connsiteY0" fmla="*/ 1738323 h 1738323"/>
                <a:gd name="connsiteX1" fmla="*/ 2714645 w 3000396"/>
                <a:gd name="connsiteY1" fmla="*/ 1238258 h 1738323"/>
                <a:gd name="connsiteX2" fmla="*/ 1357323 w 3000396"/>
                <a:gd name="connsiteY2" fmla="*/ 23812 h 1738323"/>
                <a:gd name="connsiteX3" fmla="*/ 0 w 3000396"/>
                <a:gd name="connsiteY3" fmla="*/ 1095383 h 1738323"/>
                <a:gd name="connsiteX0" fmla="*/ 2714645 w 2714645"/>
                <a:gd name="connsiteY0" fmla="*/ 1238258 h 1238258"/>
                <a:gd name="connsiteX1" fmla="*/ 1357323 w 2714645"/>
                <a:gd name="connsiteY1" fmla="*/ 23812 h 1238258"/>
                <a:gd name="connsiteX2" fmla="*/ 0 w 2714645"/>
                <a:gd name="connsiteY2" fmla="*/ 1095383 h 1238258"/>
                <a:gd name="connsiteX0" fmla="*/ 2643206 w 2643206"/>
                <a:gd name="connsiteY0" fmla="*/ 1154913 h 1154913"/>
                <a:gd name="connsiteX1" fmla="*/ 1357323 w 2643206"/>
                <a:gd name="connsiteY1" fmla="*/ 11906 h 1154913"/>
                <a:gd name="connsiteX2" fmla="*/ 0 w 2643206"/>
                <a:gd name="connsiteY2" fmla="*/ 1083477 h 115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3206" h="1154913">
                  <a:moveTo>
                    <a:pt x="2643206" y="1154913"/>
                  </a:moveTo>
                  <a:cubicBezTo>
                    <a:pt x="2483638" y="955019"/>
                    <a:pt x="1797857" y="23812"/>
                    <a:pt x="1357323" y="11906"/>
                  </a:cubicBezTo>
                  <a:cubicBezTo>
                    <a:pt x="916789" y="0"/>
                    <a:pt x="217636" y="717364"/>
                    <a:pt x="0" y="1083477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 flipH="1">
              <a:off x="3536149" y="5332539"/>
              <a:ext cx="386949" cy="323356"/>
            </a:xfrm>
            <a:prstGeom prst="ellipse">
              <a:avLst/>
            </a:prstGeom>
            <a:solidFill>
              <a:srgbClr val="FF9966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0" name="Овал 129"/>
            <p:cNvSpPr/>
            <p:nvPr/>
          </p:nvSpPr>
          <p:spPr>
            <a:xfrm flipH="1">
              <a:off x="3536149" y="4903911"/>
              <a:ext cx="386949" cy="32335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2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1" name="Овал 130"/>
            <p:cNvSpPr/>
            <p:nvPr/>
          </p:nvSpPr>
          <p:spPr>
            <a:xfrm flipH="1">
              <a:off x="3536149" y="4475283"/>
              <a:ext cx="386949" cy="323356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3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2" name="Овал 131"/>
            <p:cNvSpPr/>
            <p:nvPr/>
          </p:nvSpPr>
          <p:spPr>
            <a:xfrm flipH="1">
              <a:off x="892943" y="5118225"/>
              <a:ext cx="386949" cy="323356"/>
            </a:xfrm>
            <a:prstGeom prst="ellipse">
              <a:avLst/>
            </a:prstGeom>
            <a:solidFill>
              <a:srgbClr val="FF9966"/>
            </a:solidFill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grpSp>
          <p:nvGrpSpPr>
            <p:cNvPr id="133" name="Группа 112"/>
            <p:cNvGrpSpPr/>
            <p:nvPr/>
          </p:nvGrpSpPr>
          <p:grpSpPr>
            <a:xfrm>
              <a:off x="6822297" y="3549390"/>
              <a:ext cx="2124000" cy="2879994"/>
              <a:chOff x="6858016" y="2214554"/>
              <a:chExt cx="1856250" cy="2959140"/>
            </a:xfrm>
          </p:grpSpPr>
          <p:sp>
            <p:nvSpPr>
              <p:cNvPr id="153" name="Прямоугольник 152"/>
              <p:cNvSpPr/>
              <p:nvPr/>
            </p:nvSpPr>
            <p:spPr>
              <a:xfrm flipH="1">
                <a:off x="7105516" y="2725694"/>
                <a:ext cx="1608750" cy="24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Прямоугольник 153"/>
              <p:cNvSpPr/>
              <p:nvPr/>
            </p:nvSpPr>
            <p:spPr>
              <a:xfrm flipH="1">
                <a:off x="7043641" y="2597909"/>
                <a:ext cx="1608750" cy="24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Прямоугольник 154"/>
              <p:cNvSpPr/>
              <p:nvPr/>
            </p:nvSpPr>
            <p:spPr>
              <a:xfrm flipH="1">
                <a:off x="6981766" y="2470124"/>
                <a:ext cx="1608750" cy="24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Прямоугольник 155"/>
              <p:cNvSpPr/>
              <p:nvPr/>
            </p:nvSpPr>
            <p:spPr>
              <a:xfrm flipH="1">
                <a:off x="6919891" y="2342339"/>
                <a:ext cx="1608750" cy="24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Прямоугольник 156"/>
              <p:cNvSpPr/>
              <p:nvPr/>
            </p:nvSpPr>
            <p:spPr>
              <a:xfrm flipH="1">
                <a:off x="6858016" y="2214554"/>
                <a:ext cx="1608750" cy="24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курьез 1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4" name="Группа 121"/>
            <p:cNvGrpSpPr/>
            <p:nvPr/>
          </p:nvGrpSpPr>
          <p:grpSpPr>
            <a:xfrm>
              <a:off x="4877439" y="3906586"/>
              <a:ext cx="1500200" cy="1643074"/>
              <a:chOff x="4829141" y="2651930"/>
              <a:chExt cx="1600246" cy="1705764"/>
            </a:xfrm>
          </p:grpSpPr>
          <p:sp>
            <p:nvSpPr>
              <p:cNvPr id="147" name="Овал 146"/>
              <p:cNvSpPr/>
              <p:nvPr/>
            </p:nvSpPr>
            <p:spPr>
              <a:xfrm flipH="1">
                <a:off x="5685248" y="2651930"/>
                <a:ext cx="386949" cy="323356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3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Овал 147"/>
              <p:cNvSpPr/>
              <p:nvPr/>
            </p:nvSpPr>
            <p:spPr>
              <a:xfrm flipH="1">
                <a:off x="6042438" y="4034338"/>
                <a:ext cx="386949" cy="323356"/>
              </a:xfrm>
              <a:prstGeom prst="ellipse">
                <a:avLst/>
              </a:prstGeom>
              <a:solidFill>
                <a:schemeClr val="accent6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Овал 148"/>
              <p:cNvSpPr/>
              <p:nvPr/>
            </p:nvSpPr>
            <p:spPr>
              <a:xfrm flipH="1">
                <a:off x="4829141" y="3550174"/>
                <a:ext cx="386949" cy="323356"/>
              </a:xfrm>
              <a:prstGeom prst="ellipse">
                <a:avLst/>
              </a:prstGeom>
              <a:solidFill>
                <a:srgbClr val="66FFFF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2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0" name="Прямая соединительная линия 21"/>
              <p:cNvCxnSpPr>
                <a:stCxn id="148" idx="6"/>
                <a:endCxn id="149" idx="3"/>
              </p:cNvCxnSpPr>
              <p:nvPr/>
            </p:nvCxnSpPr>
            <p:spPr>
              <a:xfrm rot="10800000">
                <a:off x="5159424" y="3826176"/>
                <a:ext cx="883015" cy="3698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21"/>
              <p:cNvCxnSpPr>
                <a:stCxn id="148" idx="0"/>
                <a:endCxn id="147" idx="3"/>
              </p:cNvCxnSpPr>
              <p:nvPr/>
            </p:nvCxnSpPr>
            <p:spPr>
              <a:xfrm rot="16200000" flipV="1">
                <a:off x="5572518" y="3370944"/>
                <a:ext cx="1106406" cy="2203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21"/>
              <p:cNvCxnSpPr>
                <a:stCxn id="149" idx="0"/>
                <a:endCxn id="147" idx="5"/>
              </p:cNvCxnSpPr>
              <p:nvPr/>
            </p:nvCxnSpPr>
            <p:spPr>
              <a:xfrm rot="5400000" flipH="1" flipV="1">
                <a:off x="5071144" y="2879403"/>
                <a:ext cx="622242" cy="7193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Полилиния 134"/>
            <p:cNvSpPr/>
            <p:nvPr/>
          </p:nvSpPr>
          <p:spPr>
            <a:xfrm flipH="1">
              <a:off x="3893339" y="3918024"/>
              <a:ext cx="1714512" cy="491438"/>
            </a:xfrm>
            <a:custGeom>
              <a:avLst/>
              <a:gdLst>
                <a:gd name="connsiteX0" fmla="*/ 2149643 w 2149643"/>
                <a:gd name="connsiteY0" fmla="*/ 403727 h 516022"/>
                <a:gd name="connsiteX1" fmla="*/ 1395664 w 2149643"/>
                <a:gd name="connsiteY1" fmla="*/ 18716 h 516022"/>
                <a:gd name="connsiteX2" fmla="*/ 0 w 2149643"/>
                <a:gd name="connsiteY2" fmla="*/ 516022 h 516022"/>
                <a:gd name="connsiteX0" fmla="*/ 2649709 w 2649709"/>
                <a:gd name="connsiteY0" fmla="*/ 1497438 h 1497438"/>
                <a:gd name="connsiteX1" fmla="*/ 1395664 w 2649709"/>
                <a:gd name="connsiteY1" fmla="*/ 142876 h 1497438"/>
                <a:gd name="connsiteX2" fmla="*/ 0 w 2649709"/>
                <a:gd name="connsiteY2" fmla="*/ 640182 h 1497438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952508 h 1095384"/>
                <a:gd name="connsiteX1" fmla="*/ 1357323 w 2714644"/>
                <a:gd name="connsiteY1" fmla="*/ 23813 h 1095384"/>
                <a:gd name="connsiteX2" fmla="*/ 0 w 2714644"/>
                <a:gd name="connsiteY2" fmla="*/ 1095384 h 1095384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844335"/>
                <a:gd name="connsiteY0" fmla="*/ 952507 h 1439918"/>
                <a:gd name="connsiteX1" fmla="*/ 2714645 w 2844335"/>
                <a:gd name="connsiteY1" fmla="*/ 1238258 h 1439918"/>
                <a:gd name="connsiteX2" fmla="*/ 1357323 w 2844335"/>
                <a:gd name="connsiteY2" fmla="*/ 23812 h 1439918"/>
                <a:gd name="connsiteX3" fmla="*/ 0 w 2844335"/>
                <a:gd name="connsiteY3" fmla="*/ 1095383 h 1439918"/>
                <a:gd name="connsiteX0" fmla="*/ 3000396 w 3000396"/>
                <a:gd name="connsiteY0" fmla="*/ 1738323 h 1738323"/>
                <a:gd name="connsiteX1" fmla="*/ 2714645 w 3000396"/>
                <a:gd name="connsiteY1" fmla="*/ 1238258 h 1738323"/>
                <a:gd name="connsiteX2" fmla="*/ 1357323 w 3000396"/>
                <a:gd name="connsiteY2" fmla="*/ 23812 h 1738323"/>
                <a:gd name="connsiteX3" fmla="*/ 0 w 3000396"/>
                <a:gd name="connsiteY3" fmla="*/ 1095383 h 1738323"/>
                <a:gd name="connsiteX0" fmla="*/ 2714645 w 2714645"/>
                <a:gd name="connsiteY0" fmla="*/ 1238258 h 1238258"/>
                <a:gd name="connsiteX1" fmla="*/ 1357323 w 2714645"/>
                <a:gd name="connsiteY1" fmla="*/ 23812 h 1238258"/>
                <a:gd name="connsiteX2" fmla="*/ 0 w 2714645"/>
                <a:gd name="connsiteY2" fmla="*/ 1095383 h 1238258"/>
                <a:gd name="connsiteX0" fmla="*/ 2643206 w 2643206"/>
                <a:gd name="connsiteY0" fmla="*/ 1154913 h 1154913"/>
                <a:gd name="connsiteX1" fmla="*/ 1357323 w 2643206"/>
                <a:gd name="connsiteY1" fmla="*/ 11906 h 1154913"/>
                <a:gd name="connsiteX2" fmla="*/ 0 w 2643206"/>
                <a:gd name="connsiteY2" fmla="*/ 1083477 h 1154913"/>
                <a:gd name="connsiteX0" fmla="*/ 2098059 w 2098059"/>
                <a:gd name="connsiteY0" fmla="*/ 1521027 h 1521027"/>
                <a:gd name="connsiteX1" fmla="*/ 812176 w 2098059"/>
                <a:gd name="connsiteY1" fmla="*/ 378020 h 1521027"/>
                <a:gd name="connsiteX2" fmla="*/ 0 w 2098059"/>
                <a:gd name="connsiteY2" fmla="*/ 366114 h 1521027"/>
                <a:gd name="connsiteX0" fmla="*/ 2098059 w 2098059"/>
                <a:gd name="connsiteY0" fmla="*/ 1576578 h 1576578"/>
                <a:gd name="connsiteX1" fmla="*/ 1136449 w 2098059"/>
                <a:gd name="connsiteY1" fmla="*/ 192485 h 1576578"/>
                <a:gd name="connsiteX2" fmla="*/ 0 w 2098059"/>
                <a:gd name="connsiteY2" fmla="*/ 421665 h 15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8059" h="1576578">
                  <a:moveTo>
                    <a:pt x="2098059" y="1576578"/>
                  </a:moveTo>
                  <a:cubicBezTo>
                    <a:pt x="1938491" y="1376684"/>
                    <a:pt x="1486126" y="384971"/>
                    <a:pt x="1136449" y="192485"/>
                  </a:cubicBezTo>
                  <a:cubicBezTo>
                    <a:pt x="786773" y="-1"/>
                    <a:pt x="217636" y="55552"/>
                    <a:pt x="0" y="421665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6" name="Группа 129"/>
            <p:cNvGrpSpPr/>
            <p:nvPr/>
          </p:nvGrpSpPr>
          <p:grpSpPr>
            <a:xfrm>
              <a:off x="6965183" y="3835148"/>
              <a:ext cx="1500200" cy="1643074"/>
              <a:chOff x="4829141" y="2651930"/>
              <a:chExt cx="1600246" cy="1705764"/>
            </a:xfrm>
          </p:grpSpPr>
          <p:sp>
            <p:nvSpPr>
              <p:cNvPr id="141" name="Овал 140"/>
              <p:cNvSpPr/>
              <p:nvPr/>
            </p:nvSpPr>
            <p:spPr>
              <a:xfrm flipH="1">
                <a:off x="5685248" y="2651930"/>
                <a:ext cx="386949" cy="32335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3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Овал 141"/>
              <p:cNvSpPr/>
              <p:nvPr/>
            </p:nvSpPr>
            <p:spPr>
              <a:xfrm flipH="1">
                <a:off x="6042438" y="4034338"/>
                <a:ext cx="386949" cy="32335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Овал 142"/>
              <p:cNvSpPr/>
              <p:nvPr/>
            </p:nvSpPr>
            <p:spPr>
              <a:xfrm flipH="1">
                <a:off x="4829141" y="3550174"/>
                <a:ext cx="386949" cy="32335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2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4" name="Прямая соединительная линия 21"/>
              <p:cNvCxnSpPr>
                <a:stCxn id="142" idx="6"/>
                <a:endCxn id="143" idx="3"/>
              </p:cNvCxnSpPr>
              <p:nvPr/>
            </p:nvCxnSpPr>
            <p:spPr>
              <a:xfrm rot="10800000">
                <a:off x="5159424" y="3826176"/>
                <a:ext cx="883015" cy="3698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Прямая соединительная линия 21"/>
              <p:cNvCxnSpPr>
                <a:stCxn id="142" idx="0"/>
                <a:endCxn id="141" idx="3"/>
              </p:cNvCxnSpPr>
              <p:nvPr/>
            </p:nvCxnSpPr>
            <p:spPr>
              <a:xfrm rot="16200000" flipV="1">
                <a:off x="5572518" y="3370944"/>
                <a:ext cx="1106406" cy="2203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Прямая соединительная линия 21"/>
              <p:cNvCxnSpPr>
                <a:stCxn id="143" idx="0"/>
                <a:endCxn id="141" idx="5"/>
              </p:cNvCxnSpPr>
              <p:nvPr/>
            </p:nvCxnSpPr>
            <p:spPr>
              <a:xfrm rot="5400000" flipH="1" flipV="1">
                <a:off x="5071144" y="2879403"/>
                <a:ext cx="622242" cy="7193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Полилиния 136"/>
            <p:cNvSpPr/>
            <p:nvPr/>
          </p:nvSpPr>
          <p:spPr>
            <a:xfrm flipH="1">
              <a:off x="3964777" y="4692404"/>
              <a:ext cx="928694" cy="277124"/>
            </a:xfrm>
            <a:custGeom>
              <a:avLst/>
              <a:gdLst>
                <a:gd name="connsiteX0" fmla="*/ 2149643 w 2149643"/>
                <a:gd name="connsiteY0" fmla="*/ 403727 h 516022"/>
                <a:gd name="connsiteX1" fmla="*/ 1395664 w 2149643"/>
                <a:gd name="connsiteY1" fmla="*/ 18716 h 516022"/>
                <a:gd name="connsiteX2" fmla="*/ 0 w 2149643"/>
                <a:gd name="connsiteY2" fmla="*/ 516022 h 516022"/>
                <a:gd name="connsiteX0" fmla="*/ 2649709 w 2649709"/>
                <a:gd name="connsiteY0" fmla="*/ 1497438 h 1497438"/>
                <a:gd name="connsiteX1" fmla="*/ 1395664 w 2649709"/>
                <a:gd name="connsiteY1" fmla="*/ 142876 h 1497438"/>
                <a:gd name="connsiteX2" fmla="*/ 0 w 2649709"/>
                <a:gd name="connsiteY2" fmla="*/ 640182 h 1497438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952508 h 1095384"/>
                <a:gd name="connsiteX1" fmla="*/ 1357323 w 2714644"/>
                <a:gd name="connsiteY1" fmla="*/ 23813 h 1095384"/>
                <a:gd name="connsiteX2" fmla="*/ 0 w 2714644"/>
                <a:gd name="connsiteY2" fmla="*/ 1095384 h 1095384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844335"/>
                <a:gd name="connsiteY0" fmla="*/ 952507 h 1439918"/>
                <a:gd name="connsiteX1" fmla="*/ 2714645 w 2844335"/>
                <a:gd name="connsiteY1" fmla="*/ 1238258 h 1439918"/>
                <a:gd name="connsiteX2" fmla="*/ 1357323 w 2844335"/>
                <a:gd name="connsiteY2" fmla="*/ 23812 h 1439918"/>
                <a:gd name="connsiteX3" fmla="*/ 0 w 2844335"/>
                <a:gd name="connsiteY3" fmla="*/ 1095383 h 1439918"/>
                <a:gd name="connsiteX0" fmla="*/ 3000396 w 3000396"/>
                <a:gd name="connsiteY0" fmla="*/ 1738323 h 1738323"/>
                <a:gd name="connsiteX1" fmla="*/ 2714645 w 3000396"/>
                <a:gd name="connsiteY1" fmla="*/ 1238258 h 1738323"/>
                <a:gd name="connsiteX2" fmla="*/ 1357323 w 3000396"/>
                <a:gd name="connsiteY2" fmla="*/ 23812 h 1738323"/>
                <a:gd name="connsiteX3" fmla="*/ 0 w 3000396"/>
                <a:gd name="connsiteY3" fmla="*/ 1095383 h 1738323"/>
                <a:gd name="connsiteX0" fmla="*/ 2714645 w 2714645"/>
                <a:gd name="connsiteY0" fmla="*/ 1238258 h 1238258"/>
                <a:gd name="connsiteX1" fmla="*/ 1357323 w 2714645"/>
                <a:gd name="connsiteY1" fmla="*/ 23812 h 1238258"/>
                <a:gd name="connsiteX2" fmla="*/ 0 w 2714645"/>
                <a:gd name="connsiteY2" fmla="*/ 1095383 h 1238258"/>
                <a:gd name="connsiteX0" fmla="*/ 2643206 w 2643206"/>
                <a:gd name="connsiteY0" fmla="*/ 1154913 h 1154913"/>
                <a:gd name="connsiteX1" fmla="*/ 1357323 w 2643206"/>
                <a:gd name="connsiteY1" fmla="*/ 11906 h 1154913"/>
                <a:gd name="connsiteX2" fmla="*/ 0 w 2643206"/>
                <a:gd name="connsiteY2" fmla="*/ 1083477 h 1154913"/>
                <a:gd name="connsiteX0" fmla="*/ 2098059 w 2098059"/>
                <a:gd name="connsiteY0" fmla="*/ 1521027 h 1521027"/>
                <a:gd name="connsiteX1" fmla="*/ 812176 w 2098059"/>
                <a:gd name="connsiteY1" fmla="*/ 378020 h 1521027"/>
                <a:gd name="connsiteX2" fmla="*/ 0 w 2098059"/>
                <a:gd name="connsiteY2" fmla="*/ 366114 h 1521027"/>
                <a:gd name="connsiteX0" fmla="*/ 2098059 w 2098059"/>
                <a:gd name="connsiteY0" fmla="*/ 1576578 h 1576578"/>
                <a:gd name="connsiteX1" fmla="*/ 1136449 w 2098059"/>
                <a:gd name="connsiteY1" fmla="*/ 192485 h 1576578"/>
                <a:gd name="connsiteX2" fmla="*/ 0 w 2098059"/>
                <a:gd name="connsiteY2" fmla="*/ 421665 h 15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8059" h="1576578">
                  <a:moveTo>
                    <a:pt x="2098059" y="1576578"/>
                  </a:moveTo>
                  <a:cubicBezTo>
                    <a:pt x="1938491" y="1376684"/>
                    <a:pt x="1486126" y="384971"/>
                    <a:pt x="1136449" y="192485"/>
                  </a:cubicBezTo>
                  <a:cubicBezTo>
                    <a:pt x="786773" y="-1"/>
                    <a:pt x="217636" y="55552"/>
                    <a:pt x="0" y="421665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4036215" y="5263908"/>
              <a:ext cx="1928826" cy="214314"/>
            </a:xfrm>
            <a:custGeom>
              <a:avLst/>
              <a:gdLst>
                <a:gd name="connsiteX0" fmla="*/ 2149643 w 2149643"/>
                <a:gd name="connsiteY0" fmla="*/ 403727 h 516022"/>
                <a:gd name="connsiteX1" fmla="*/ 1395664 w 2149643"/>
                <a:gd name="connsiteY1" fmla="*/ 18716 h 516022"/>
                <a:gd name="connsiteX2" fmla="*/ 0 w 2149643"/>
                <a:gd name="connsiteY2" fmla="*/ 516022 h 516022"/>
                <a:gd name="connsiteX0" fmla="*/ 2649709 w 2649709"/>
                <a:gd name="connsiteY0" fmla="*/ 1497438 h 1497438"/>
                <a:gd name="connsiteX1" fmla="*/ 1395664 w 2649709"/>
                <a:gd name="connsiteY1" fmla="*/ 142876 h 1497438"/>
                <a:gd name="connsiteX2" fmla="*/ 0 w 2649709"/>
                <a:gd name="connsiteY2" fmla="*/ 640182 h 1497438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952508 h 1095384"/>
                <a:gd name="connsiteX1" fmla="*/ 1357323 w 2714644"/>
                <a:gd name="connsiteY1" fmla="*/ 23813 h 1095384"/>
                <a:gd name="connsiteX2" fmla="*/ 0 w 2714644"/>
                <a:gd name="connsiteY2" fmla="*/ 1095384 h 1095384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844335"/>
                <a:gd name="connsiteY0" fmla="*/ 952507 h 1439918"/>
                <a:gd name="connsiteX1" fmla="*/ 2714645 w 2844335"/>
                <a:gd name="connsiteY1" fmla="*/ 1238258 h 1439918"/>
                <a:gd name="connsiteX2" fmla="*/ 1357323 w 2844335"/>
                <a:gd name="connsiteY2" fmla="*/ 23812 h 1439918"/>
                <a:gd name="connsiteX3" fmla="*/ 0 w 2844335"/>
                <a:gd name="connsiteY3" fmla="*/ 1095383 h 1439918"/>
                <a:gd name="connsiteX0" fmla="*/ 3000396 w 3000396"/>
                <a:gd name="connsiteY0" fmla="*/ 1738323 h 1738323"/>
                <a:gd name="connsiteX1" fmla="*/ 2714645 w 3000396"/>
                <a:gd name="connsiteY1" fmla="*/ 1238258 h 1738323"/>
                <a:gd name="connsiteX2" fmla="*/ 1357323 w 3000396"/>
                <a:gd name="connsiteY2" fmla="*/ 23812 h 1738323"/>
                <a:gd name="connsiteX3" fmla="*/ 0 w 3000396"/>
                <a:gd name="connsiteY3" fmla="*/ 1095383 h 1738323"/>
                <a:gd name="connsiteX0" fmla="*/ 2714645 w 2714645"/>
                <a:gd name="connsiteY0" fmla="*/ 1238258 h 1238258"/>
                <a:gd name="connsiteX1" fmla="*/ 1357323 w 2714645"/>
                <a:gd name="connsiteY1" fmla="*/ 23812 h 1238258"/>
                <a:gd name="connsiteX2" fmla="*/ 0 w 2714645"/>
                <a:gd name="connsiteY2" fmla="*/ 1095383 h 1238258"/>
                <a:gd name="connsiteX0" fmla="*/ 2643206 w 2643206"/>
                <a:gd name="connsiteY0" fmla="*/ 1154913 h 1154913"/>
                <a:gd name="connsiteX1" fmla="*/ 1357323 w 2643206"/>
                <a:gd name="connsiteY1" fmla="*/ 11906 h 1154913"/>
                <a:gd name="connsiteX2" fmla="*/ 0 w 2643206"/>
                <a:gd name="connsiteY2" fmla="*/ 1083477 h 1154913"/>
                <a:gd name="connsiteX0" fmla="*/ 2098059 w 2098059"/>
                <a:gd name="connsiteY0" fmla="*/ 1521027 h 1521027"/>
                <a:gd name="connsiteX1" fmla="*/ 812176 w 2098059"/>
                <a:gd name="connsiteY1" fmla="*/ 378020 h 1521027"/>
                <a:gd name="connsiteX2" fmla="*/ 0 w 2098059"/>
                <a:gd name="connsiteY2" fmla="*/ 366114 h 1521027"/>
                <a:gd name="connsiteX0" fmla="*/ 2098059 w 2098059"/>
                <a:gd name="connsiteY0" fmla="*/ 1576578 h 1576578"/>
                <a:gd name="connsiteX1" fmla="*/ 1136449 w 2098059"/>
                <a:gd name="connsiteY1" fmla="*/ 192485 h 1576578"/>
                <a:gd name="connsiteX2" fmla="*/ 0 w 2098059"/>
                <a:gd name="connsiteY2" fmla="*/ 421665 h 15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8059" h="1576578">
                  <a:moveTo>
                    <a:pt x="2098059" y="1576578"/>
                  </a:moveTo>
                  <a:cubicBezTo>
                    <a:pt x="1938491" y="1376684"/>
                    <a:pt x="1486126" y="384971"/>
                    <a:pt x="1136449" y="192485"/>
                  </a:cubicBezTo>
                  <a:cubicBezTo>
                    <a:pt x="786773" y="-1"/>
                    <a:pt x="217636" y="55552"/>
                    <a:pt x="0" y="421665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рямоугольник 138"/>
            <p:cNvSpPr/>
            <p:nvPr/>
          </p:nvSpPr>
          <p:spPr>
            <a:xfrm flipH="1">
              <a:off x="4806537" y="3810072"/>
              <a:ext cx="1656000" cy="187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6250793" y="4403842"/>
              <a:ext cx="1620000" cy="360000"/>
            </a:xfrm>
            <a:custGeom>
              <a:avLst/>
              <a:gdLst>
                <a:gd name="connsiteX0" fmla="*/ 2149643 w 2149643"/>
                <a:gd name="connsiteY0" fmla="*/ 403727 h 516022"/>
                <a:gd name="connsiteX1" fmla="*/ 1395664 w 2149643"/>
                <a:gd name="connsiteY1" fmla="*/ 18716 h 516022"/>
                <a:gd name="connsiteX2" fmla="*/ 0 w 2149643"/>
                <a:gd name="connsiteY2" fmla="*/ 516022 h 516022"/>
                <a:gd name="connsiteX0" fmla="*/ 2649709 w 2649709"/>
                <a:gd name="connsiteY0" fmla="*/ 1497438 h 1497438"/>
                <a:gd name="connsiteX1" fmla="*/ 1395664 w 2649709"/>
                <a:gd name="connsiteY1" fmla="*/ 142876 h 1497438"/>
                <a:gd name="connsiteX2" fmla="*/ 0 w 2649709"/>
                <a:gd name="connsiteY2" fmla="*/ 640182 h 1497438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1378375 h 1521251"/>
                <a:gd name="connsiteX1" fmla="*/ 1460599 w 2714644"/>
                <a:gd name="connsiteY1" fmla="*/ 23813 h 1521251"/>
                <a:gd name="connsiteX2" fmla="*/ 0 w 2714644"/>
                <a:gd name="connsiteY2" fmla="*/ 1521251 h 1521251"/>
                <a:gd name="connsiteX0" fmla="*/ 2714644 w 2714644"/>
                <a:gd name="connsiteY0" fmla="*/ 952508 h 1095384"/>
                <a:gd name="connsiteX1" fmla="*/ 1357323 w 2714644"/>
                <a:gd name="connsiteY1" fmla="*/ 23813 h 1095384"/>
                <a:gd name="connsiteX2" fmla="*/ 0 w 2714644"/>
                <a:gd name="connsiteY2" fmla="*/ 1095384 h 1095384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940865"/>
                <a:gd name="connsiteY0" fmla="*/ 952507 h 1393041"/>
                <a:gd name="connsiteX1" fmla="*/ 2714645 w 2940865"/>
                <a:gd name="connsiteY1" fmla="*/ 1238258 h 1393041"/>
                <a:gd name="connsiteX2" fmla="*/ 1357323 w 2940865"/>
                <a:gd name="connsiteY2" fmla="*/ 23812 h 1393041"/>
                <a:gd name="connsiteX3" fmla="*/ 0 w 2940865"/>
                <a:gd name="connsiteY3" fmla="*/ 1095383 h 1393041"/>
                <a:gd name="connsiteX0" fmla="*/ 2714644 w 2844335"/>
                <a:gd name="connsiteY0" fmla="*/ 952507 h 1439918"/>
                <a:gd name="connsiteX1" fmla="*/ 2714645 w 2844335"/>
                <a:gd name="connsiteY1" fmla="*/ 1238258 h 1439918"/>
                <a:gd name="connsiteX2" fmla="*/ 1357323 w 2844335"/>
                <a:gd name="connsiteY2" fmla="*/ 23812 h 1439918"/>
                <a:gd name="connsiteX3" fmla="*/ 0 w 2844335"/>
                <a:gd name="connsiteY3" fmla="*/ 1095383 h 1439918"/>
                <a:gd name="connsiteX0" fmla="*/ 3000396 w 3000396"/>
                <a:gd name="connsiteY0" fmla="*/ 1738323 h 1738323"/>
                <a:gd name="connsiteX1" fmla="*/ 2714645 w 3000396"/>
                <a:gd name="connsiteY1" fmla="*/ 1238258 h 1738323"/>
                <a:gd name="connsiteX2" fmla="*/ 1357323 w 3000396"/>
                <a:gd name="connsiteY2" fmla="*/ 23812 h 1738323"/>
                <a:gd name="connsiteX3" fmla="*/ 0 w 3000396"/>
                <a:gd name="connsiteY3" fmla="*/ 1095383 h 1738323"/>
                <a:gd name="connsiteX0" fmla="*/ 2714645 w 2714645"/>
                <a:gd name="connsiteY0" fmla="*/ 1238258 h 1238258"/>
                <a:gd name="connsiteX1" fmla="*/ 1357323 w 2714645"/>
                <a:gd name="connsiteY1" fmla="*/ 23812 h 1238258"/>
                <a:gd name="connsiteX2" fmla="*/ 0 w 2714645"/>
                <a:gd name="connsiteY2" fmla="*/ 1095383 h 1238258"/>
                <a:gd name="connsiteX0" fmla="*/ 2643206 w 2643206"/>
                <a:gd name="connsiteY0" fmla="*/ 1154913 h 1154913"/>
                <a:gd name="connsiteX1" fmla="*/ 1357323 w 2643206"/>
                <a:gd name="connsiteY1" fmla="*/ 11906 h 1154913"/>
                <a:gd name="connsiteX2" fmla="*/ 0 w 2643206"/>
                <a:gd name="connsiteY2" fmla="*/ 1083477 h 1154913"/>
                <a:gd name="connsiteX0" fmla="*/ 2098059 w 2098059"/>
                <a:gd name="connsiteY0" fmla="*/ 1521027 h 1521027"/>
                <a:gd name="connsiteX1" fmla="*/ 812176 w 2098059"/>
                <a:gd name="connsiteY1" fmla="*/ 378020 h 1521027"/>
                <a:gd name="connsiteX2" fmla="*/ 0 w 2098059"/>
                <a:gd name="connsiteY2" fmla="*/ 366114 h 1521027"/>
                <a:gd name="connsiteX0" fmla="*/ 2098059 w 2098059"/>
                <a:gd name="connsiteY0" fmla="*/ 1576578 h 1576578"/>
                <a:gd name="connsiteX1" fmla="*/ 1136449 w 2098059"/>
                <a:gd name="connsiteY1" fmla="*/ 192485 h 1576578"/>
                <a:gd name="connsiteX2" fmla="*/ 0 w 2098059"/>
                <a:gd name="connsiteY2" fmla="*/ 421665 h 15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8059" h="1576578">
                  <a:moveTo>
                    <a:pt x="2098059" y="1576578"/>
                  </a:moveTo>
                  <a:cubicBezTo>
                    <a:pt x="1938491" y="1376684"/>
                    <a:pt x="1486126" y="384971"/>
                    <a:pt x="1136449" y="192485"/>
                  </a:cubicBezTo>
                  <a:cubicBezTo>
                    <a:pt x="786773" y="-1"/>
                    <a:pt x="217636" y="55552"/>
                    <a:pt x="0" y="421665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71414"/>
            <a:ext cx="3786182" cy="5429288"/>
          </a:xfr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ts val="3500"/>
              </a:lnSpc>
              <a:spcBef>
                <a:spcPts val="400"/>
              </a:spcBef>
              <a:buNone/>
            </a:pP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Ответственность за разрушение (А) </a:t>
            </a:r>
            <a:r>
              <a:rPr lang="ru-RU" sz="3000" b="1" i="1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всех</a:t>
            </a: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средневековых  и порождение  (В) </a:t>
            </a:r>
            <a:r>
              <a:rPr lang="ru-RU" sz="3000" b="1" i="1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всех</a:t>
            </a: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нововременных</a:t>
            </a: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институтов несет инженерное мышление  (ИМ). В разрушении и порождении </a:t>
            </a: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институтов </a:t>
            </a: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состояла и </a:t>
            </a: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состоит его </a:t>
            </a:r>
            <a:r>
              <a:rPr lang="ru-RU" sz="3000" b="1" i="1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миссия</a:t>
            </a:r>
          </a:p>
          <a:p>
            <a:pPr lvl="0">
              <a:spcBef>
                <a:spcPts val="400"/>
              </a:spcBef>
              <a:buNone/>
            </a:pPr>
            <a:endParaRPr lang="ru-RU" sz="3000" dirty="0"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0" y="0"/>
            <a:ext cx="1114404" cy="36828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введение</a:t>
            </a:r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57158" y="285728"/>
            <a:ext cx="4572032" cy="4929222"/>
            <a:chOff x="357158" y="285728"/>
            <a:chExt cx="4214842" cy="4786346"/>
          </a:xfrm>
        </p:grpSpPr>
        <p:grpSp>
          <p:nvGrpSpPr>
            <p:cNvPr id="2" name="Группа 22"/>
            <p:cNvGrpSpPr/>
            <p:nvPr/>
          </p:nvGrpSpPr>
          <p:grpSpPr>
            <a:xfrm>
              <a:off x="357158" y="285728"/>
              <a:ext cx="4214842" cy="4786346"/>
              <a:chOff x="195819" y="2428868"/>
              <a:chExt cx="3563517" cy="3250429"/>
            </a:xfrm>
          </p:grpSpPr>
          <p:grpSp>
            <p:nvGrpSpPr>
              <p:cNvPr id="6" name="Группа 21"/>
              <p:cNvGrpSpPr/>
              <p:nvPr/>
            </p:nvGrpSpPr>
            <p:grpSpPr>
              <a:xfrm>
                <a:off x="195819" y="2750339"/>
                <a:ext cx="3563517" cy="2928958"/>
                <a:chOff x="195819" y="2750339"/>
                <a:chExt cx="3563517" cy="2928958"/>
              </a:xfrm>
            </p:grpSpPr>
            <p:grpSp>
              <p:nvGrpSpPr>
                <p:cNvPr id="7" name="Группа 6"/>
                <p:cNvGrpSpPr/>
                <p:nvPr/>
              </p:nvGrpSpPr>
              <p:grpSpPr>
                <a:xfrm>
                  <a:off x="195819" y="2750339"/>
                  <a:ext cx="1759104" cy="2928958"/>
                  <a:chOff x="243117" y="2714621"/>
                  <a:chExt cx="1759104" cy="2928958"/>
                </a:xfrm>
                <a:noFill/>
              </p:grpSpPr>
              <p:sp>
                <p:nvSpPr>
                  <p:cNvPr id="4" name="Овал 3"/>
                  <p:cNvSpPr/>
                  <p:nvPr/>
                </p:nvSpPr>
                <p:spPr>
                  <a:xfrm rot="19671404">
                    <a:off x="243117" y="3314478"/>
                    <a:ext cx="1428760" cy="2280666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lIns="0" tIns="0" rIns="0" bIns="0" rtlCol="0" anchor="ctr"/>
                  <a:lstStyle/>
                  <a:p>
                    <a:pPr algn="ctr"/>
                    <a:r>
                      <a:rPr lang="ru-RU" sz="2400" b="1" dirty="0" smtClean="0">
                        <a:solidFill>
                          <a:schemeClr val="tx1"/>
                        </a:solidFill>
                      </a:rPr>
                      <a:t>старые институты</a:t>
                    </a:r>
                    <a:endParaRPr lang="ru-RU" sz="24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" name="Полилиния 4"/>
                  <p:cNvSpPr/>
                  <p:nvPr/>
                </p:nvSpPr>
                <p:spPr>
                  <a:xfrm>
                    <a:off x="677917" y="2714621"/>
                    <a:ext cx="1324304" cy="2928958"/>
                  </a:xfrm>
                  <a:custGeom>
                    <a:avLst/>
                    <a:gdLst>
                      <a:gd name="connsiteX0" fmla="*/ 0 w 1324304"/>
                      <a:gd name="connsiteY0" fmla="*/ 0 h 3405351"/>
                      <a:gd name="connsiteX1" fmla="*/ 1308538 w 1324304"/>
                      <a:gd name="connsiteY1" fmla="*/ 1497724 h 3405351"/>
                      <a:gd name="connsiteX2" fmla="*/ 1324304 w 1324304"/>
                      <a:gd name="connsiteY2" fmla="*/ 3405351 h 3405351"/>
                      <a:gd name="connsiteX3" fmla="*/ 1324304 w 1324304"/>
                      <a:gd name="connsiteY3" fmla="*/ 3405351 h 3405351"/>
                      <a:gd name="connsiteX0" fmla="*/ 0 w 1324304"/>
                      <a:gd name="connsiteY0" fmla="*/ 0 h 3405351"/>
                      <a:gd name="connsiteX1" fmla="*/ 1322315 w 1324304"/>
                      <a:gd name="connsiteY1" fmla="*/ 1661146 h 3405351"/>
                      <a:gd name="connsiteX2" fmla="*/ 1324304 w 1324304"/>
                      <a:gd name="connsiteY2" fmla="*/ 3405351 h 3405351"/>
                      <a:gd name="connsiteX3" fmla="*/ 1324304 w 1324304"/>
                      <a:gd name="connsiteY3" fmla="*/ 3405351 h 3405351"/>
                      <a:gd name="connsiteX0" fmla="*/ 0 w 1324304"/>
                      <a:gd name="connsiteY0" fmla="*/ 0 h 3405351"/>
                      <a:gd name="connsiteX1" fmla="*/ 1322315 w 1324304"/>
                      <a:gd name="connsiteY1" fmla="*/ 1910318 h 3405351"/>
                      <a:gd name="connsiteX2" fmla="*/ 1324304 w 1324304"/>
                      <a:gd name="connsiteY2" fmla="*/ 3405351 h 3405351"/>
                      <a:gd name="connsiteX3" fmla="*/ 1324304 w 1324304"/>
                      <a:gd name="connsiteY3" fmla="*/ 3405351 h 3405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24304" h="3405351">
                        <a:moveTo>
                          <a:pt x="0" y="0"/>
                        </a:moveTo>
                        <a:lnTo>
                          <a:pt x="1322315" y="1910318"/>
                        </a:lnTo>
                        <a:lnTo>
                          <a:pt x="1324304" y="3405351"/>
                        </a:lnTo>
                        <a:lnTo>
                          <a:pt x="1324304" y="3405351"/>
                        </a:lnTo>
                      </a:path>
                    </a:pathLst>
                  </a:cu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" name="Группа 11"/>
                <p:cNvGrpSpPr/>
                <p:nvPr/>
              </p:nvGrpSpPr>
              <p:grpSpPr>
                <a:xfrm flipH="1">
                  <a:off x="2000232" y="2750339"/>
                  <a:ext cx="1759104" cy="2928958"/>
                  <a:chOff x="243117" y="2714621"/>
                  <a:chExt cx="1759104" cy="2928958"/>
                </a:xfrm>
                <a:noFill/>
              </p:grpSpPr>
              <p:sp>
                <p:nvSpPr>
                  <p:cNvPr id="13" name="Овал 12"/>
                  <p:cNvSpPr/>
                  <p:nvPr/>
                </p:nvSpPr>
                <p:spPr>
                  <a:xfrm rot="19671404">
                    <a:off x="243117" y="3314478"/>
                    <a:ext cx="1428760" cy="2280666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270" lIns="0" tIns="0" rIns="0" bIns="0" rtlCol="0" anchor="ctr"/>
                  <a:lstStyle/>
                  <a:p>
                    <a:pPr algn="ctr"/>
                    <a:r>
                      <a:rPr lang="ru-RU" sz="2400" b="1" dirty="0" smtClean="0">
                        <a:solidFill>
                          <a:schemeClr val="tx1"/>
                        </a:solidFill>
                      </a:rPr>
                      <a:t>новые институты</a:t>
                    </a:r>
                    <a:endParaRPr lang="ru-RU" sz="24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" name="Полилиния 13"/>
                  <p:cNvSpPr/>
                  <p:nvPr/>
                </p:nvSpPr>
                <p:spPr>
                  <a:xfrm>
                    <a:off x="677917" y="2714621"/>
                    <a:ext cx="1324304" cy="2928958"/>
                  </a:xfrm>
                  <a:custGeom>
                    <a:avLst/>
                    <a:gdLst>
                      <a:gd name="connsiteX0" fmla="*/ 0 w 1324304"/>
                      <a:gd name="connsiteY0" fmla="*/ 0 h 3405351"/>
                      <a:gd name="connsiteX1" fmla="*/ 1308538 w 1324304"/>
                      <a:gd name="connsiteY1" fmla="*/ 1497724 h 3405351"/>
                      <a:gd name="connsiteX2" fmla="*/ 1324304 w 1324304"/>
                      <a:gd name="connsiteY2" fmla="*/ 3405351 h 3405351"/>
                      <a:gd name="connsiteX3" fmla="*/ 1324304 w 1324304"/>
                      <a:gd name="connsiteY3" fmla="*/ 3405351 h 3405351"/>
                      <a:gd name="connsiteX0" fmla="*/ 0 w 1324304"/>
                      <a:gd name="connsiteY0" fmla="*/ 0 h 3405351"/>
                      <a:gd name="connsiteX1" fmla="*/ 1322315 w 1324304"/>
                      <a:gd name="connsiteY1" fmla="*/ 1661146 h 3405351"/>
                      <a:gd name="connsiteX2" fmla="*/ 1324304 w 1324304"/>
                      <a:gd name="connsiteY2" fmla="*/ 3405351 h 3405351"/>
                      <a:gd name="connsiteX3" fmla="*/ 1324304 w 1324304"/>
                      <a:gd name="connsiteY3" fmla="*/ 3405351 h 3405351"/>
                      <a:gd name="connsiteX0" fmla="*/ 0 w 1324304"/>
                      <a:gd name="connsiteY0" fmla="*/ 0 h 3405351"/>
                      <a:gd name="connsiteX1" fmla="*/ 1322315 w 1324304"/>
                      <a:gd name="connsiteY1" fmla="*/ 1910318 h 3405351"/>
                      <a:gd name="connsiteX2" fmla="*/ 1324304 w 1324304"/>
                      <a:gd name="connsiteY2" fmla="*/ 3405351 h 3405351"/>
                      <a:gd name="connsiteX3" fmla="*/ 1324304 w 1324304"/>
                      <a:gd name="connsiteY3" fmla="*/ 3405351 h 3405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24304" h="3405351">
                        <a:moveTo>
                          <a:pt x="0" y="0"/>
                        </a:moveTo>
                        <a:lnTo>
                          <a:pt x="1322315" y="1910318"/>
                        </a:lnTo>
                        <a:lnTo>
                          <a:pt x="1324304" y="3405351"/>
                        </a:lnTo>
                        <a:lnTo>
                          <a:pt x="1324304" y="3405351"/>
                        </a:lnTo>
                      </a:path>
                    </a:pathLst>
                  </a:cu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9" name="Группа 20"/>
              <p:cNvGrpSpPr/>
              <p:nvPr/>
            </p:nvGrpSpPr>
            <p:grpSpPr>
              <a:xfrm>
                <a:off x="954792" y="2428868"/>
                <a:ext cx="2045572" cy="1695876"/>
                <a:chOff x="957756" y="2428868"/>
                <a:chExt cx="2045572" cy="1695876"/>
              </a:xfrm>
            </p:grpSpPr>
            <p:sp>
              <p:nvSpPr>
                <p:cNvPr id="16" name="Freeform 14"/>
                <p:cNvSpPr>
                  <a:spLocks/>
                </p:cNvSpPr>
                <p:nvPr/>
              </p:nvSpPr>
              <p:spPr bwMode="auto">
                <a:xfrm>
                  <a:off x="1142976" y="3214686"/>
                  <a:ext cx="1675130" cy="910058"/>
                </a:xfrm>
                <a:custGeom>
                  <a:avLst/>
                  <a:gdLst/>
                  <a:ahLst/>
                  <a:cxnLst>
                    <a:cxn ang="0">
                      <a:pos x="0" y="1181"/>
                    </a:cxn>
                    <a:cxn ang="0">
                      <a:pos x="525" y="0"/>
                    </a:cxn>
                    <a:cxn ang="0">
                      <a:pos x="2098" y="0"/>
                    </a:cxn>
                    <a:cxn ang="0">
                      <a:pos x="2638" y="1181"/>
                    </a:cxn>
                  </a:cxnLst>
                  <a:rect l="0" t="0" r="r" b="b"/>
                  <a:pathLst>
                    <a:path w="2638" h="1181">
                      <a:moveTo>
                        <a:pt x="0" y="1181"/>
                      </a:moveTo>
                      <a:lnTo>
                        <a:pt x="525" y="0"/>
                      </a:lnTo>
                      <a:lnTo>
                        <a:pt x="2098" y="0"/>
                      </a:lnTo>
                      <a:lnTo>
                        <a:pt x="2638" y="1181"/>
                      </a:ln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lg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0" name="Группа 18"/>
                <p:cNvGrpSpPr/>
                <p:nvPr/>
              </p:nvGrpSpPr>
              <p:grpSpPr>
                <a:xfrm>
                  <a:off x="1351094" y="3500438"/>
                  <a:ext cx="1258895" cy="278765"/>
                  <a:chOff x="1357290" y="3500438"/>
                  <a:chExt cx="1258895" cy="278765"/>
                </a:xfrm>
              </p:grpSpPr>
              <p:sp>
                <p:nvSpPr>
                  <p:cNvPr id="17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7290" y="3500438"/>
                    <a:ext cx="187325" cy="2787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 New Roman" pitchFamily="18" charset="0"/>
                        <a:cs typeface="Times New Roman" pitchFamily="18" charset="0"/>
                      </a:rPr>
                      <a:t>А</a:t>
                    </a:r>
                    <a:endPara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8860" y="3500438"/>
                    <a:ext cx="187325" cy="2787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Times New Roman" pitchFamily="18" charset="0"/>
                        <a:cs typeface="Times New Roman" pitchFamily="18" charset="0"/>
                      </a:rPr>
                      <a:t>В</a:t>
                    </a:r>
                    <a:endPara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57756" y="2428868"/>
                  <a:ext cx="2045572" cy="71437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ndara" pitchFamily="34" charset="0"/>
                      <a:ea typeface="Times New Roman" pitchFamily="18" charset="0"/>
                      <a:cs typeface="Times New Roman" pitchFamily="18" charset="0"/>
                    </a:rPr>
                    <a:t>Инженерное мышление (ИМ)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24" name="Полилиния 23"/>
            <p:cNvSpPr/>
            <p:nvPr/>
          </p:nvSpPr>
          <p:spPr>
            <a:xfrm rot="20676204">
              <a:off x="1466187" y="1758189"/>
              <a:ext cx="564188" cy="594261"/>
            </a:xfrm>
            <a:custGeom>
              <a:avLst/>
              <a:gdLst>
                <a:gd name="connsiteX0" fmla="*/ 1136650 w 2000250"/>
                <a:gd name="connsiteY0" fmla="*/ 19050 h 854075"/>
                <a:gd name="connsiteX1" fmla="*/ 374650 w 2000250"/>
                <a:gd name="connsiteY1" fmla="*/ 57150 h 854075"/>
                <a:gd name="connsiteX2" fmla="*/ 12700 w 2000250"/>
                <a:gd name="connsiteY2" fmla="*/ 361950 h 854075"/>
                <a:gd name="connsiteX3" fmla="*/ 298450 w 2000250"/>
                <a:gd name="connsiteY3" fmla="*/ 762000 h 854075"/>
                <a:gd name="connsiteX4" fmla="*/ 1346200 w 2000250"/>
                <a:gd name="connsiteY4" fmla="*/ 819150 h 854075"/>
                <a:gd name="connsiteX5" fmla="*/ 1936750 w 2000250"/>
                <a:gd name="connsiteY5" fmla="*/ 552450 h 854075"/>
                <a:gd name="connsiteX6" fmla="*/ 1727200 w 2000250"/>
                <a:gd name="connsiteY6" fmla="*/ 285750 h 854075"/>
                <a:gd name="connsiteX7" fmla="*/ 1727200 w 2000250"/>
                <a:gd name="connsiteY7" fmla="*/ 285750 h 854075"/>
                <a:gd name="connsiteX0" fmla="*/ 1136650 w 2000250"/>
                <a:gd name="connsiteY0" fmla="*/ 19050 h 854075"/>
                <a:gd name="connsiteX1" fmla="*/ 374650 w 2000250"/>
                <a:gd name="connsiteY1" fmla="*/ 57150 h 854075"/>
                <a:gd name="connsiteX2" fmla="*/ 12700 w 2000250"/>
                <a:gd name="connsiteY2" fmla="*/ 361950 h 854075"/>
                <a:gd name="connsiteX3" fmla="*/ 298450 w 2000250"/>
                <a:gd name="connsiteY3" fmla="*/ 762000 h 854075"/>
                <a:gd name="connsiteX4" fmla="*/ 1346200 w 2000250"/>
                <a:gd name="connsiteY4" fmla="*/ 819150 h 854075"/>
                <a:gd name="connsiteX5" fmla="*/ 1936750 w 2000250"/>
                <a:gd name="connsiteY5" fmla="*/ 552450 h 854075"/>
                <a:gd name="connsiteX6" fmla="*/ 1727200 w 2000250"/>
                <a:gd name="connsiteY6" fmla="*/ 285750 h 854075"/>
                <a:gd name="connsiteX7" fmla="*/ 1800225 w 2000250"/>
                <a:gd name="connsiteY7" fmla="*/ 185732 h 854075"/>
                <a:gd name="connsiteX0" fmla="*/ 1136650 w 2012422"/>
                <a:gd name="connsiteY0" fmla="*/ 19050 h 854075"/>
                <a:gd name="connsiteX1" fmla="*/ 374650 w 2012422"/>
                <a:gd name="connsiteY1" fmla="*/ 57150 h 854075"/>
                <a:gd name="connsiteX2" fmla="*/ 12700 w 2012422"/>
                <a:gd name="connsiteY2" fmla="*/ 361950 h 854075"/>
                <a:gd name="connsiteX3" fmla="*/ 298450 w 2012422"/>
                <a:gd name="connsiteY3" fmla="*/ 762000 h 854075"/>
                <a:gd name="connsiteX4" fmla="*/ 1346200 w 2012422"/>
                <a:gd name="connsiteY4" fmla="*/ 819150 h 854075"/>
                <a:gd name="connsiteX5" fmla="*/ 1936750 w 2012422"/>
                <a:gd name="connsiteY5" fmla="*/ 552450 h 854075"/>
                <a:gd name="connsiteX6" fmla="*/ 1800225 w 2012422"/>
                <a:gd name="connsiteY6" fmla="*/ 185732 h 854075"/>
                <a:gd name="connsiteX0" fmla="*/ 1136650 w 1995752"/>
                <a:gd name="connsiteY0" fmla="*/ 47632 h 882657"/>
                <a:gd name="connsiteX1" fmla="*/ 374650 w 1995752"/>
                <a:gd name="connsiteY1" fmla="*/ 85732 h 882657"/>
                <a:gd name="connsiteX2" fmla="*/ 12700 w 1995752"/>
                <a:gd name="connsiteY2" fmla="*/ 390532 h 882657"/>
                <a:gd name="connsiteX3" fmla="*/ 298450 w 1995752"/>
                <a:gd name="connsiteY3" fmla="*/ 790582 h 882657"/>
                <a:gd name="connsiteX4" fmla="*/ 1346200 w 1995752"/>
                <a:gd name="connsiteY4" fmla="*/ 847732 h 882657"/>
                <a:gd name="connsiteX5" fmla="*/ 1936750 w 1995752"/>
                <a:gd name="connsiteY5" fmla="*/ 581032 h 882657"/>
                <a:gd name="connsiteX6" fmla="*/ 1700213 w 1995752"/>
                <a:gd name="connsiteY6" fmla="*/ 0 h 882657"/>
                <a:gd name="connsiteX0" fmla="*/ 1136650 w 1936749"/>
                <a:gd name="connsiteY0" fmla="*/ 19050 h 854075"/>
                <a:gd name="connsiteX1" fmla="*/ 374650 w 1936749"/>
                <a:gd name="connsiteY1" fmla="*/ 57150 h 854075"/>
                <a:gd name="connsiteX2" fmla="*/ 12700 w 1936749"/>
                <a:gd name="connsiteY2" fmla="*/ 361950 h 854075"/>
                <a:gd name="connsiteX3" fmla="*/ 298450 w 1936749"/>
                <a:gd name="connsiteY3" fmla="*/ 762000 h 854075"/>
                <a:gd name="connsiteX4" fmla="*/ 1346200 w 1936749"/>
                <a:gd name="connsiteY4" fmla="*/ 819150 h 854075"/>
                <a:gd name="connsiteX5" fmla="*/ 1936750 w 1936749"/>
                <a:gd name="connsiteY5" fmla="*/ 552450 h 854075"/>
                <a:gd name="connsiteX0" fmla="*/ 1136650 w 1800226"/>
                <a:gd name="connsiteY0" fmla="*/ 19050 h 855663"/>
                <a:gd name="connsiteX1" fmla="*/ 374650 w 1800226"/>
                <a:gd name="connsiteY1" fmla="*/ 57150 h 855663"/>
                <a:gd name="connsiteX2" fmla="*/ 12700 w 1800226"/>
                <a:gd name="connsiteY2" fmla="*/ 361950 h 855663"/>
                <a:gd name="connsiteX3" fmla="*/ 298450 w 1800226"/>
                <a:gd name="connsiteY3" fmla="*/ 762000 h 855663"/>
                <a:gd name="connsiteX4" fmla="*/ 1346200 w 1800226"/>
                <a:gd name="connsiteY4" fmla="*/ 819150 h 855663"/>
                <a:gd name="connsiteX5" fmla="*/ 1800226 w 1800226"/>
                <a:gd name="connsiteY5" fmla="*/ 542922 h 855663"/>
                <a:gd name="connsiteX0" fmla="*/ 1472910 w 1800226"/>
                <a:gd name="connsiteY0" fmla="*/ 74479 h 844576"/>
                <a:gd name="connsiteX1" fmla="*/ 374650 w 1800226"/>
                <a:gd name="connsiteY1" fmla="*/ 46063 h 844576"/>
                <a:gd name="connsiteX2" fmla="*/ 12700 w 1800226"/>
                <a:gd name="connsiteY2" fmla="*/ 350863 h 844576"/>
                <a:gd name="connsiteX3" fmla="*/ 298450 w 1800226"/>
                <a:gd name="connsiteY3" fmla="*/ 750913 h 844576"/>
                <a:gd name="connsiteX4" fmla="*/ 1346200 w 1800226"/>
                <a:gd name="connsiteY4" fmla="*/ 808063 h 844576"/>
                <a:gd name="connsiteX5" fmla="*/ 1800226 w 1800226"/>
                <a:gd name="connsiteY5" fmla="*/ 531835 h 844576"/>
                <a:gd name="connsiteX0" fmla="*/ 1636567 w 1800226"/>
                <a:gd name="connsiteY0" fmla="*/ 145787 h 830317"/>
                <a:gd name="connsiteX1" fmla="*/ 374650 w 1800226"/>
                <a:gd name="connsiteY1" fmla="*/ 31804 h 830317"/>
                <a:gd name="connsiteX2" fmla="*/ 12700 w 1800226"/>
                <a:gd name="connsiteY2" fmla="*/ 336604 h 830317"/>
                <a:gd name="connsiteX3" fmla="*/ 298450 w 1800226"/>
                <a:gd name="connsiteY3" fmla="*/ 736654 h 830317"/>
                <a:gd name="connsiteX4" fmla="*/ 1346200 w 1800226"/>
                <a:gd name="connsiteY4" fmla="*/ 793804 h 830317"/>
                <a:gd name="connsiteX5" fmla="*/ 1800226 w 1800226"/>
                <a:gd name="connsiteY5" fmla="*/ 517576 h 830317"/>
                <a:gd name="connsiteX0" fmla="*/ 1636567 w 1800226"/>
                <a:gd name="connsiteY0" fmla="*/ 190131 h 874661"/>
                <a:gd name="connsiteX1" fmla="*/ 981940 w 1800226"/>
                <a:gd name="connsiteY1" fmla="*/ 18997 h 874661"/>
                <a:gd name="connsiteX2" fmla="*/ 374650 w 1800226"/>
                <a:gd name="connsiteY2" fmla="*/ 76148 h 874661"/>
                <a:gd name="connsiteX3" fmla="*/ 12700 w 1800226"/>
                <a:gd name="connsiteY3" fmla="*/ 380948 h 874661"/>
                <a:gd name="connsiteX4" fmla="*/ 298450 w 1800226"/>
                <a:gd name="connsiteY4" fmla="*/ 780998 h 874661"/>
                <a:gd name="connsiteX5" fmla="*/ 1346200 w 1800226"/>
                <a:gd name="connsiteY5" fmla="*/ 838148 h 874661"/>
                <a:gd name="connsiteX6" fmla="*/ 1800226 w 1800226"/>
                <a:gd name="connsiteY6" fmla="*/ 561920 h 874661"/>
                <a:gd name="connsiteX0" fmla="*/ 1636567 w 1800224"/>
                <a:gd name="connsiteY0" fmla="*/ 190131 h 893843"/>
                <a:gd name="connsiteX1" fmla="*/ 981940 w 1800224"/>
                <a:gd name="connsiteY1" fmla="*/ 18997 h 893843"/>
                <a:gd name="connsiteX2" fmla="*/ 374650 w 1800224"/>
                <a:gd name="connsiteY2" fmla="*/ 76148 h 893843"/>
                <a:gd name="connsiteX3" fmla="*/ 12700 w 1800224"/>
                <a:gd name="connsiteY3" fmla="*/ 380948 h 893843"/>
                <a:gd name="connsiteX4" fmla="*/ 298450 w 1800224"/>
                <a:gd name="connsiteY4" fmla="*/ 780998 h 893843"/>
                <a:gd name="connsiteX5" fmla="*/ 1346200 w 1800224"/>
                <a:gd name="connsiteY5" fmla="*/ 838148 h 893843"/>
                <a:gd name="connsiteX6" fmla="*/ 1800224 w 1800224"/>
                <a:gd name="connsiteY6" fmla="*/ 446828 h 893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0224" h="893843">
                  <a:moveTo>
                    <a:pt x="1636567" y="190131"/>
                  </a:moveTo>
                  <a:cubicBezTo>
                    <a:pt x="1532159" y="177773"/>
                    <a:pt x="1192260" y="37994"/>
                    <a:pt x="981940" y="18997"/>
                  </a:cubicBezTo>
                  <a:cubicBezTo>
                    <a:pt x="771620" y="0"/>
                    <a:pt x="536190" y="15823"/>
                    <a:pt x="374650" y="76148"/>
                  </a:cubicBezTo>
                  <a:cubicBezTo>
                    <a:pt x="213110" y="136473"/>
                    <a:pt x="25400" y="263473"/>
                    <a:pt x="12700" y="380948"/>
                  </a:cubicBezTo>
                  <a:cubicBezTo>
                    <a:pt x="0" y="498423"/>
                    <a:pt x="76200" y="704798"/>
                    <a:pt x="298450" y="780998"/>
                  </a:cubicBezTo>
                  <a:cubicBezTo>
                    <a:pt x="520700" y="857198"/>
                    <a:pt x="1095904" y="893843"/>
                    <a:pt x="1346200" y="838148"/>
                  </a:cubicBezTo>
                  <a:cubicBezTo>
                    <a:pt x="1596496" y="782453"/>
                    <a:pt x="1741222" y="588117"/>
                    <a:pt x="1800224" y="446828"/>
                  </a:cubicBezTo>
                </a:path>
              </a:pathLst>
            </a:custGeom>
            <a:ln w="571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 rot="10298799">
              <a:off x="2845227" y="1753782"/>
              <a:ext cx="552425" cy="559304"/>
            </a:xfrm>
            <a:custGeom>
              <a:avLst/>
              <a:gdLst>
                <a:gd name="connsiteX0" fmla="*/ 1136650 w 2000250"/>
                <a:gd name="connsiteY0" fmla="*/ 19050 h 854075"/>
                <a:gd name="connsiteX1" fmla="*/ 374650 w 2000250"/>
                <a:gd name="connsiteY1" fmla="*/ 57150 h 854075"/>
                <a:gd name="connsiteX2" fmla="*/ 12700 w 2000250"/>
                <a:gd name="connsiteY2" fmla="*/ 361950 h 854075"/>
                <a:gd name="connsiteX3" fmla="*/ 298450 w 2000250"/>
                <a:gd name="connsiteY3" fmla="*/ 762000 h 854075"/>
                <a:gd name="connsiteX4" fmla="*/ 1346200 w 2000250"/>
                <a:gd name="connsiteY4" fmla="*/ 819150 h 854075"/>
                <a:gd name="connsiteX5" fmla="*/ 1936750 w 2000250"/>
                <a:gd name="connsiteY5" fmla="*/ 552450 h 854075"/>
                <a:gd name="connsiteX6" fmla="*/ 1727200 w 2000250"/>
                <a:gd name="connsiteY6" fmla="*/ 285750 h 854075"/>
                <a:gd name="connsiteX7" fmla="*/ 1727200 w 2000250"/>
                <a:gd name="connsiteY7" fmla="*/ 285750 h 854075"/>
                <a:gd name="connsiteX0" fmla="*/ 1136650 w 2000250"/>
                <a:gd name="connsiteY0" fmla="*/ 19050 h 854075"/>
                <a:gd name="connsiteX1" fmla="*/ 374650 w 2000250"/>
                <a:gd name="connsiteY1" fmla="*/ 57150 h 854075"/>
                <a:gd name="connsiteX2" fmla="*/ 12700 w 2000250"/>
                <a:gd name="connsiteY2" fmla="*/ 361950 h 854075"/>
                <a:gd name="connsiteX3" fmla="*/ 298450 w 2000250"/>
                <a:gd name="connsiteY3" fmla="*/ 762000 h 854075"/>
                <a:gd name="connsiteX4" fmla="*/ 1346200 w 2000250"/>
                <a:gd name="connsiteY4" fmla="*/ 819150 h 854075"/>
                <a:gd name="connsiteX5" fmla="*/ 1936750 w 2000250"/>
                <a:gd name="connsiteY5" fmla="*/ 552450 h 854075"/>
                <a:gd name="connsiteX6" fmla="*/ 1727200 w 2000250"/>
                <a:gd name="connsiteY6" fmla="*/ 285750 h 854075"/>
                <a:gd name="connsiteX7" fmla="*/ 1800225 w 2000250"/>
                <a:gd name="connsiteY7" fmla="*/ 185732 h 854075"/>
                <a:gd name="connsiteX0" fmla="*/ 1136650 w 2012422"/>
                <a:gd name="connsiteY0" fmla="*/ 19050 h 854075"/>
                <a:gd name="connsiteX1" fmla="*/ 374650 w 2012422"/>
                <a:gd name="connsiteY1" fmla="*/ 57150 h 854075"/>
                <a:gd name="connsiteX2" fmla="*/ 12700 w 2012422"/>
                <a:gd name="connsiteY2" fmla="*/ 361950 h 854075"/>
                <a:gd name="connsiteX3" fmla="*/ 298450 w 2012422"/>
                <a:gd name="connsiteY3" fmla="*/ 762000 h 854075"/>
                <a:gd name="connsiteX4" fmla="*/ 1346200 w 2012422"/>
                <a:gd name="connsiteY4" fmla="*/ 819150 h 854075"/>
                <a:gd name="connsiteX5" fmla="*/ 1936750 w 2012422"/>
                <a:gd name="connsiteY5" fmla="*/ 552450 h 854075"/>
                <a:gd name="connsiteX6" fmla="*/ 1800225 w 2012422"/>
                <a:gd name="connsiteY6" fmla="*/ 185732 h 854075"/>
                <a:gd name="connsiteX0" fmla="*/ 1136650 w 1995752"/>
                <a:gd name="connsiteY0" fmla="*/ 47632 h 882657"/>
                <a:gd name="connsiteX1" fmla="*/ 374650 w 1995752"/>
                <a:gd name="connsiteY1" fmla="*/ 85732 h 882657"/>
                <a:gd name="connsiteX2" fmla="*/ 12700 w 1995752"/>
                <a:gd name="connsiteY2" fmla="*/ 390532 h 882657"/>
                <a:gd name="connsiteX3" fmla="*/ 298450 w 1995752"/>
                <a:gd name="connsiteY3" fmla="*/ 790582 h 882657"/>
                <a:gd name="connsiteX4" fmla="*/ 1346200 w 1995752"/>
                <a:gd name="connsiteY4" fmla="*/ 847732 h 882657"/>
                <a:gd name="connsiteX5" fmla="*/ 1936750 w 1995752"/>
                <a:gd name="connsiteY5" fmla="*/ 581032 h 882657"/>
                <a:gd name="connsiteX6" fmla="*/ 1700213 w 1995752"/>
                <a:gd name="connsiteY6" fmla="*/ 0 h 882657"/>
                <a:gd name="connsiteX0" fmla="*/ 1136650 w 1936749"/>
                <a:gd name="connsiteY0" fmla="*/ 19050 h 854075"/>
                <a:gd name="connsiteX1" fmla="*/ 374650 w 1936749"/>
                <a:gd name="connsiteY1" fmla="*/ 57150 h 854075"/>
                <a:gd name="connsiteX2" fmla="*/ 12700 w 1936749"/>
                <a:gd name="connsiteY2" fmla="*/ 361950 h 854075"/>
                <a:gd name="connsiteX3" fmla="*/ 298450 w 1936749"/>
                <a:gd name="connsiteY3" fmla="*/ 762000 h 854075"/>
                <a:gd name="connsiteX4" fmla="*/ 1346200 w 1936749"/>
                <a:gd name="connsiteY4" fmla="*/ 819150 h 854075"/>
                <a:gd name="connsiteX5" fmla="*/ 1936750 w 1936749"/>
                <a:gd name="connsiteY5" fmla="*/ 552450 h 854075"/>
                <a:gd name="connsiteX0" fmla="*/ 1136650 w 1800226"/>
                <a:gd name="connsiteY0" fmla="*/ 19050 h 855663"/>
                <a:gd name="connsiteX1" fmla="*/ 374650 w 1800226"/>
                <a:gd name="connsiteY1" fmla="*/ 57150 h 855663"/>
                <a:gd name="connsiteX2" fmla="*/ 12700 w 1800226"/>
                <a:gd name="connsiteY2" fmla="*/ 361950 h 855663"/>
                <a:gd name="connsiteX3" fmla="*/ 298450 w 1800226"/>
                <a:gd name="connsiteY3" fmla="*/ 762000 h 855663"/>
                <a:gd name="connsiteX4" fmla="*/ 1346200 w 1800226"/>
                <a:gd name="connsiteY4" fmla="*/ 819150 h 855663"/>
                <a:gd name="connsiteX5" fmla="*/ 1800226 w 1800226"/>
                <a:gd name="connsiteY5" fmla="*/ 542922 h 855663"/>
                <a:gd name="connsiteX0" fmla="*/ 1472910 w 1800226"/>
                <a:gd name="connsiteY0" fmla="*/ 74479 h 844576"/>
                <a:gd name="connsiteX1" fmla="*/ 374650 w 1800226"/>
                <a:gd name="connsiteY1" fmla="*/ 46063 h 844576"/>
                <a:gd name="connsiteX2" fmla="*/ 12700 w 1800226"/>
                <a:gd name="connsiteY2" fmla="*/ 350863 h 844576"/>
                <a:gd name="connsiteX3" fmla="*/ 298450 w 1800226"/>
                <a:gd name="connsiteY3" fmla="*/ 750913 h 844576"/>
                <a:gd name="connsiteX4" fmla="*/ 1346200 w 1800226"/>
                <a:gd name="connsiteY4" fmla="*/ 808063 h 844576"/>
                <a:gd name="connsiteX5" fmla="*/ 1800226 w 1800226"/>
                <a:gd name="connsiteY5" fmla="*/ 531835 h 844576"/>
                <a:gd name="connsiteX0" fmla="*/ 1636567 w 1800226"/>
                <a:gd name="connsiteY0" fmla="*/ 145787 h 830317"/>
                <a:gd name="connsiteX1" fmla="*/ 374650 w 1800226"/>
                <a:gd name="connsiteY1" fmla="*/ 31804 h 830317"/>
                <a:gd name="connsiteX2" fmla="*/ 12700 w 1800226"/>
                <a:gd name="connsiteY2" fmla="*/ 336604 h 830317"/>
                <a:gd name="connsiteX3" fmla="*/ 298450 w 1800226"/>
                <a:gd name="connsiteY3" fmla="*/ 736654 h 830317"/>
                <a:gd name="connsiteX4" fmla="*/ 1346200 w 1800226"/>
                <a:gd name="connsiteY4" fmla="*/ 793804 h 830317"/>
                <a:gd name="connsiteX5" fmla="*/ 1800226 w 1800226"/>
                <a:gd name="connsiteY5" fmla="*/ 517576 h 830317"/>
                <a:gd name="connsiteX0" fmla="*/ 1636567 w 1800226"/>
                <a:gd name="connsiteY0" fmla="*/ 190131 h 874661"/>
                <a:gd name="connsiteX1" fmla="*/ 981940 w 1800226"/>
                <a:gd name="connsiteY1" fmla="*/ 18997 h 874661"/>
                <a:gd name="connsiteX2" fmla="*/ 374650 w 1800226"/>
                <a:gd name="connsiteY2" fmla="*/ 76148 h 874661"/>
                <a:gd name="connsiteX3" fmla="*/ 12700 w 1800226"/>
                <a:gd name="connsiteY3" fmla="*/ 380948 h 874661"/>
                <a:gd name="connsiteX4" fmla="*/ 298450 w 1800226"/>
                <a:gd name="connsiteY4" fmla="*/ 780998 h 874661"/>
                <a:gd name="connsiteX5" fmla="*/ 1346200 w 1800226"/>
                <a:gd name="connsiteY5" fmla="*/ 838148 h 874661"/>
                <a:gd name="connsiteX6" fmla="*/ 1800226 w 1800226"/>
                <a:gd name="connsiteY6" fmla="*/ 561920 h 874661"/>
                <a:gd name="connsiteX0" fmla="*/ 1636567 w 1800224"/>
                <a:gd name="connsiteY0" fmla="*/ 190131 h 893843"/>
                <a:gd name="connsiteX1" fmla="*/ 981940 w 1800224"/>
                <a:gd name="connsiteY1" fmla="*/ 18997 h 893843"/>
                <a:gd name="connsiteX2" fmla="*/ 374650 w 1800224"/>
                <a:gd name="connsiteY2" fmla="*/ 76148 h 893843"/>
                <a:gd name="connsiteX3" fmla="*/ 12700 w 1800224"/>
                <a:gd name="connsiteY3" fmla="*/ 380948 h 893843"/>
                <a:gd name="connsiteX4" fmla="*/ 298450 w 1800224"/>
                <a:gd name="connsiteY4" fmla="*/ 780998 h 893843"/>
                <a:gd name="connsiteX5" fmla="*/ 1346200 w 1800224"/>
                <a:gd name="connsiteY5" fmla="*/ 838148 h 893843"/>
                <a:gd name="connsiteX6" fmla="*/ 1800224 w 1800224"/>
                <a:gd name="connsiteY6" fmla="*/ 446828 h 893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0224" h="893843">
                  <a:moveTo>
                    <a:pt x="1636567" y="190131"/>
                  </a:moveTo>
                  <a:cubicBezTo>
                    <a:pt x="1532159" y="177773"/>
                    <a:pt x="1192260" y="37994"/>
                    <a:pt x="981940" y="18997"/>
                  </a:cubicBezTo>
                  <a:cubicBezTo>
                    <a:pt x="771620" y="0"/>
                    <a:pt x="536190" y="15823"/>
                    <a:pt x="374650" y="76148"/>
                  </a:cubicBezTo>
                  <a:cubicBezTo>
                    <a:pt x="213110" y="136473"/>
                    <a:pt x="25400" y="263473"/>
                    <a:pt x="12700" y="380948"/>
                  </a:cubicBezTo>
                  <a:cubicBezTo>
                    <a:pt x="0" y="498423"/>
                    <a:pt x="76200" y="704798"/>
                    <a:pt x="298450" y="780998"/>
                  </a:cubicBezTo>
                  <a:cubicBezTo>
                    <a:pt x="520700" y="857198"/>
                    <a:pt x="1095904" y="893843"/>
                    <a:pt x="1346200" y="838148"/>
                  </a:cubicBezTo>
                  <a:cubicBezTo>
                    <a:pt x="1596496" y="782453"/>
                    <a:pt x="1741222" y="588117"/>
                    <a:pt x="1800224" y="446828"/>
                  </a:cubicBezTo>
                </a:path>
              </a:pathLst>
            </a:custGeom>
            <a:ln w="571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FF0000"/>
                  </a:solidFill>
                </a:ln>
              </a:endParaRPr>
            </a:p>
          </p:txBody>
        </p:sp>
      </p:grpSp>
      <p:sp>
        <p:nvSpPr>
          <p:cNvPr id="22" name="Содержимое 2"/>
          <p:cNvSpPr txBox="1">
            <a:spLocks/>
          </p:cNvSpPr>
          <p:nvPr/>
        </p:nvSpPr>
        <p:spPr>
          <a:xfrm>
            <a:off x="214282" y="5429264"/>
            <a:ext cx="8929718" cy="142873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0" fontAlgn="auto">
              <a:lnSpc>
                <a:spcPts val="3500"/>
              </a:lnSpc>
              <a:spcBef>
                <a:spcPts val="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000" dirty="0" err="1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Деинституционализация</a:t>
            </a:r>
            <a:r>
              <a:rPr lang="ru-RU" sz="30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(А) и институционализация  (В) соответствуют разного типа актам инженерного мышления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latin typeface="Candara" pitchFamily="34" charset="0"/>
              </a:rPr>
              <a:t>локальные институты</a:t>
            </a:r>
            <a:endParaRPr lang="ru-RU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428736"/>
            <a:ext cx="4786314" cy="5429264"/>
          </a:xfrm>
        </p:spPr>
        <p:txBody>
          <a:bodyPr>
            <a:normAutofit/>
          </a:bodyPr>
          <a:lstStyle/>
          <a:p>
            <a:pPr lvl="0">
              <a:lnSpc>
                <a:spcPts val="30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ru-RU" sz="2800" b="1" i="1" dirty="0" smtClean="0">
                <a:latin typeface="Candara" pitchFamily="34" charset="0"/>
              </a:rPr>
              <a:t>двор</a:t>
            </a: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 smtClean="0">
                <a:latin typeface="Candara" pitchFamily="34" charset="0"/>
              </a:rPr>
              <a:t>как локус </a:t>
            </a:r>
            <a:r>
              <a:rPr lang="ru-RU" sz="2800" b="1" i="1" dirty="0" smtClean="0">
                <a:latin typeface="Candara" pitchFamily="34" charset="0"/>
              </a:rPr>
              <a:t>власти</a:t>
            </a:r>
            <a:r>
              <a:rPr lang="ru-RU" sz="2800" dirty="0" smtClean="0">
                <a:latin typeface="Candara" pitchFamily="34" charset="0"/>
              </a:rPr>
              <a:t>;</a:t>
            </a:r>
          </a:p>
          <a:p>
            <a:pPr lvl="0">
              <a:lnSpc>
                <a:spcPts val="30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ru-RU" sz="2800" b="1" i="1" dirty="0" smtClean="0">
                <a:latin typeface="Candara" pitchFamily="34" charset="0"/>
              </a:rPr>
              <a:t>цеха</a:t>
            </a: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 smtClean="0">
                <a:latin typeface="Candara" pitchFamily="34" charset="0"/>
              </a:rPr>
              <a:t>как локус </a:t>
            </a:r>
            <a:r>
              <a:rPr lang="ru-RU" sz="2800" b="1" i="1" dirty="0" smtClean="0">
                <a:latin typeface="Candara" pitchFamily="34" charset="0"/>
              </a:rPr>
              <a:t>ремесел</a:t>
            </a:r>
            <a:endParaRPr lang="ru-RU" sz="2800" dirty="0" smtClean="0">
              <a:latin typeface="Candara" pitchFamily="34" charset="0"/>
            </a:endParaRPr>
          </a:p>
          <a:p>
            <a:pPr lvl="0">
              <a:lnSpc>
                <a:spcPts val="30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ru-RU" sz="2800" b="1" i="1" dirty="0" smtClean="0">
                <a:latin typeface="Candara" pitchFamily="34" charset="0"/>
              </a:rPr>
              <a:t>университет</a:t>
            </a: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 smtClean="0">
                <a:latin typeface="Candara" pitchFamily="34" charset="0"/>
              </a:rPr>
              <a:t>как локус </a:t>
            </a:r>
            <a:r>
              <a:rPr lang="ru-RU" sz="2800" b="1" i="1" dirty="0" smtClean="0">
                <a:latin typeface="Candara" pitchFamily="34" charset="0"/>
              </a:rPr>
              <a:t>ученых занятий</a:t>
            </a:r>
            <a:r>
              <a:rPr lang="ru-RU" sz="2800" dirty="0" smtClean="0">
                <a:latin typeface="Candara" pitchFamily="34" charset="0"/>
              </a:rPr>
              <a:t>.</a:t>
            </a:r>
          </a:p>
          <a:p>
            <a:pPr>
              <a:lnSpc>
                <a:spcPts val="30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ru-RU" sz="2800" b="1" i="1" dirty="0" smtClean="0">
                <a:latin typeface="Candara" pitchFamily="34" charset="0"/>
              </a:rPr>
              <a:t>Рынок</a:t>
            </a: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>
                <a:latin typeface="Candara" pitchFamily="34" charset="0"/>
              </a:rPr>
              <a:t>– точка «сочленения» локальных и </a:t>
            </a:r>
            <a:r>
              <a:rPr lang="ru-RU" sz="2800" dirty="0" smtClean="0">
                <a:latin typeface="Candara" pitchFamily="34" charset="0"/>
              </a:rPr>
              <a:t>сетевых институтов</a:t>
            </a:r>
          </a:p>
          <a:p>
            <a:pPr>
              <a:lnSpc>
                <a:spcPts val="3000"/>
              </a:lnSpc>
              <a:spcBef>
                <a:spcPts val="1200"/>
              </a:spcBef>
              <a:buNone/>
            </a:pPr>
            <a:r>
              <a:rPr lang="ru-RU" sz="2800" dirty="0" smtClean="0">
                <a:solidFill>
                  <a:prstClr val="black"/>
                </a:solidFill>
                <a:latin typeface="Candara" pitchFamily="34" charset="0"/>
              </a:rPr>
              <a:t>	Каждый локальный институт </a:t>
            </a:r>
            <a:r>
              <a:rPr lang="ru-RU" sz="2800" dirty="0" smtClean="0">
                <a:latin typeface="Candara" pitchFamily="34" charset="0"/>
              </a:rPr>
              <a:t>–</a:t>
            </a:r>
            <a:r>
              <a:rPr lang="ru-RU" sz="2800" dirty="0" smtClean="0">
                <a:solidFill>
                  <a:prstClr val="black"/>
                </a:solidFill>
                <a:latin typeface="Candara" pitchFamily="34" charset="0"/>
              </a:rPr>
              <a:t> особый </a:t>
            </a:r>
            <a:r>
              <a:rPr lang="ru-RU" sz="2800" b="1" i="1" dirty="0" smtClean="0">
                <a:solidFill>
                  <a:prstClr val="black"/>
                </a:solidFill>
                <a:latin typeface="Candara" pitchFamily="34" charset="0"/>
              </a:rPr>
              <a:t>органический</a:t>
            </a:r>
            <a:r>
              <a:rPr lang="ru-RU" sz="28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Candara" pitchFamily="34" charset="0"/>
              </a:rPr>
              <a:t>порядок </a:t>
            </a:r>
            <a:r>
              <a:rPr lang="ru-RU" sz="2800" b="1" i="1" dirty="0" smtClean="0">
                <a:solidFill>
                  <a:prstClr val="black"/>
                </a:solidFill>
                <a:latin typeface="Candara" pitchFamily="34" charset="0"/>
              </a:rPr>
              <a:t>жизни</a:t>
            </a:r>
            <a:r>
              <a:rPr lang="ru-RU" sz="2800" dirty="0" smtClean="0">
                <a:solidFill>
                  <a:prstClr val="black"/>
                </a:solidFill>
                <a:latin typeface="Candara" pitchFamily="34" charset="0"/>
              </a:rPr>
              <a:t>, представленный в каждом городе отдельной особью или </a:t>
            </a:r>
            <a:r>
              <a:rPr lang="ru-RU" sz="2800" b="1" i="1" dirty="0" smtClean="0">
                <a:solidFill>
                  <a:prstClr val="black"/>
                </a:solidFill>
                <a:latin typeface="Candara" pitchFamily="34" charset="0"/>
              </a:rPr>
              <a:t>экземпляром</a:t>
            </a:r>
            <a:endParaRPr lang="ru-RU" sz="2800" b="1" i="1" dirty="0" smtClean="0">
              <a:solidFill>
                <a:prstClr val="black"/>
              </a:solidFill>
              <a:latin typeface="Candara" pitchFamily="34" charset="0"/>
            </a:endParaRPr>
          </a:p>
          <a:p>
            <a:pPr lvl="0">
              <a:lnSpc>
                <a:spcPts val="3000"/>
              </a:lnSpc>
              <a:spcBef>
                <a:spcPts val="400"/>
              </a:spcBef>
              <a:buFont typeface="Wingdings" pitchFamily="2" charset="2"/>
              <a:buChar char="§"/>
            </a:pPr>
            <a:endParaRPr lang="ru-RU" sz="2800" dirty="0" smtClean="0">
              <a:latin typeface="Candara" pitchFamily="34" charset="0"/>
            </a:endParaRPr>
          </a:p>
        </p:txBody>
      </p:sp>
      <p:grpSp>
        <p:nvGrpSpPr>
          <p:cNvPr id="4" name="Группа 50"/>
          <p:cNvGrpSpPr/>
          <p:nvPr/>
        </p:nvGrpSpPr>
        <p:grpSpPr>
          <a:xfrm>
            <a:off x="33950" y="1452048"/>
            <a:ext cx="4252298" cy="4763034"/>
            <a:chOff x="-112373" y="880525"/>
            <a:chExt cx="5330621" cy="5620310"/>
          </a:xfrm>
        </p:grpSpPr>
        <p:grpSp>
          <p:nvGrpSpPr>
            <p:cNvPr id="9" name="Группа 48"/>
            <p:cNvGrpSpPr/>
            <p:nvPr/>
          </p:nvGrpSpPr>
          <p:grpSpPr>
            <a:xfrm>
              <a:off x="-112373" y="880525"/>
              <a:ext cx="5330621" cy="5620310"/>
              <a:chOff x="-112373" y="880525"/>
              <a:chExt cx="5330621" cy="5620310"/>
            </a:xfrm>
          </p:grpSpPr>
          <p:grpSp>
            <p:nvGrpSpPr>
              <p:cNvPr id="10" name="Группа 46"/>
              <p:cNvGrpSpPr/>
              <p:nvPr/>
            </p:nvGrpSpPr>
            <p:grpSpPr>
              <a:xfrm>
                <a:off x="107141" y="1428736"/>
                <a:ext cx="4932001" cy="5072099"/>
                <a:chOff x="107141" y="1285860"/>
                <a:chExt cx="4932001" cy="5214975"/>
              </a:xfrm>
            </p:grpSpPr>
            <p:sp>
              <p:nvSpPr>
                <p:cNvPr id="46" name="Прямоугольник 45"/>
                <p:cNvSpPr/>
                <p:nvPr/>
              </p:nvSpPr>
              <p:spPr>
                <a:xfrm>
                  <a:off x="107141" y="1285860"/>
                  <a:ext cx="4932000" cy="857256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2" name="Группа 44"/>
                <p:cNvGrpSpPr/>
                <p:nvPr/>
              </p:nvGrpSpPr>
              <p:grpSpPr>
                <a:xfrm>
                  <a:off x="107141" y="1428737"/>
                  <a:ext cx="4932001" cy="5072098"/>
                  <a:chOff x="214282" y="1428736"/>
                  <a:chExt cx="4929222" cy="5072098"/>
                </a:xfrm>
              </p:grpSpPr>
              <p:grpSp>
                <p:nvGrpSpPr>
                  <p:cNvPr id="13" name="Группа 8"/>
                  <p:cNvGrpSpPr/>
                  <p:nvPr/>
                </p:nvGrpSpPr>
                <p:grpSpPr>
                  <a:xfrm>
                    <a:off x="214282" y="2500306"/>
                    <a:ext cx="4929222" cy="4000528"/>
                    <a:chOff x="214282" y="1785926"/>
                    <a:chExt cx="4929222" cy="4000528"/>
                  </a:xfrm>
                </p:grpSpPr>
                <p:sp>
                  <p:nvSpPr>
                    <p:cNvPr id="5" name="Овал 4"/>
                    <p:cNvSpPr/>
                    <p:nvPr/>
                  </p:nvSpPr>
                  <p:spPr>
                    <a:xfrm>
                      <a:off x="357158" y="3485898"/>
                      <a:ext cx="1785950" cy="1285884"/>
                    </a:xfrm>
                    <a:prstGeom prst="ellipse">
                      <a:avLst/>
                    </a:prstGeom>
                    <a:solidFill>
                      <a:schemeClr val="accent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tIns="0" rIns="0" bIns="36000" rtlCol="0" anchor="ctr"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двор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p:txBody>
                </p:sp>
                <p:sp>
                  <p:nvSpPr>
                    <p:cNvPr id="6" name="Овал 5"/>
                    <p:cNvSpPr/>
                    <p:nvPr/>
                  </p:nvSpPr>
                  <p:spPr>
                    <a:xfrm>
                      <a:off x="3214678" y="3485898"/>
                      <a:ext cx="1785950" cy="1285884"/>
                    </a:xfrm>
                    <a:prstGeom prst="ellipse">
                      <a:avLst/>
                    </a:prstGeom>
                    <a:solidFill>
                      <a:srgbClr val="66FF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tIns="0" rIns="0" bIns="36000" rtlCol="0" anchor="ctr"/>
                    <a:lstStyle/>
                    <a:p>
                      <a:pPr algn="ctr"/>
                      <a:r>
                        <a:rPr lang="ru-RU" sz="2000" b="1" i="1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универ-ситет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p:txBody>
                </p:sp>
                <p:sp>
                  <p:nvSpPr>
                    <p:cNvPr id="7" name="Овал 6"/>
                    <p:cNvSpPr/>
                    <p:nvPr/>
                  </p:nvSpPr>
                  <p:spPr>
                    <a:xfrm>
                      <a:off x="1785918" y="4429132"/>
                      <a:ext cx="1785950" cy="1285884"/>
                    </a:xfrm>
                    <a:prstGeom prst="ellipse">
                      <a:avLst/>
                    </a:prstGeom>
                    <a:solidFill>
                      <a:srgbClr val="66FF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tIns="0" rIns="0" bIns="36000" rtlCol="0" anchor="ctr"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цеха</a:t>
                      </a:r>
                    </a:p>
                  </p:txBody>
                </p:sp>
                <p:sp>
                  <p:nvSpPr>
                    <p:cNvPr id="8" name="Овал 7"/>
                    <p:cNvSpPr/>
                    <p:nvPr/>
                  </p:nvSpPr>
                  <p:spPr>
                    <a:xfrm>
                      <a:off x="214282" y="1785926"/>
                      <a:ext cx="4929222" cy="4000528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786277" y="1428736"/>
                    <a:ext cx="3785232" cy="0"/>
                  </a:xfrm>
                  <a:prstGeom prst="line">
                    <a:avLst/>
                  </a:prstGeom>
                  <a:ln w="57150">
                    <a:solidFill>
                      <a:srgbClr val="FF9966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4701697" y="1428736"/>
                    <a:ext cx="334650" cy="0"/>
                  </a:xfrm>
                  <a:prstGeom prst="line">
                    <a:avLst/>
                  </a:prstGeom>
                  <a:ln w="57150">
                    <a:solidFill>
                      <a:srgbClr val="FF9966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>
                    <a:off x="321439" y="1428736"/>
                    <a:ext cx="334650" cy="0"/>
                  </a:xfrm>
                  <a:prstGeom prst="line">
                    <a:avLst/>
                  </a:prstGeom>
                  <a:ln w="57150">
                    <a:solidFill>
                      <a:srgbClr val="FF9966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>
                    <a:off x="786277" y="1714488"/>
                    <a:ext cx="3785232" cy="0"/>
                  </a:xfrm>
                  <a:prstGeom prst="line">
                    <a:avLst/>
                  </a:prstGeom>
                  <a:ln w="57150">
                    <a:solidFill>
                      <a:srgbClr val="66FFFF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4701697" y="1714488"/>
                    <a:ext cx="334650" cy="0"/>
                  </a:xfrm>
                  <a:prstGeom prst="line">
                    <a:avLst/>
                  </a:prstGeom>
                  <a:ln w="57150">
                    <a:solidFill>
                      <a:srgbClr val="66FFFF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>
                    <a:off x="321439" y="1714488"/>
                    <a:ext cx="334650" cy="0"/>
                  </a:xfrm>
                  <a:prstGeom prst="line">
                    <a:avLst/>
                  </a:prstGeom>
                  <a:ln w="57150">
                    <a:solidFill>
                      <a:srgbClr val="66FFFF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>
                    <a:off x="786277" y="2000240"/>
                    <a:ext cx="3785232" cy="0"/>
                  </a:xfrm>
                  <a:prstGeom prst="line">
                    <a:avLst/>
                  </a:prstGeom>
                  <a:ln w="57150">
                    <a:solidFill>
                      <a:srgbClr val="66FF33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4701697" y="2000240"/>
                    <a:ext cx="334650" cy="0"/>
                  </a:xfrm>
                  <a:prstGeom prst="line">
                    <a:avLst/>
                  </a:prstGeom>
                  <a:ln w="57150">
                    <a:solidFill>
                      <a:srgbClr val="66FF33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>
                    <a:off x="321439" y="2000240"/>
                    <a:ext cx="334650" cy="0"/>
                  </a:xfrm>
                  <a:prstGeom prst="line">
                    <a:avLst/>
                  </a:prstGeom>
                  <a:ln w="57150">
                    <a:solidFill>
                      <a:srgbClr val="66FF33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hape 28"/>
                  <p:cNvCxnSpPr>
                    <a:stCxn id="5" idx="7"/>
                  </p:cNvCxnSpPr>
                  <p:nvPr/>
                </p:nvCxnSpPr>
                <p:spPr>
                  <a:xfrm rot="5400000" flipH="1" flipV="1">
                    <a:off x="1318225" y="1992073"/>
                    <a:ext cx="2959855" cy="1833183"/>
                  </a:xfrm>
                  <a:prstGeom prst="curvedConnector3">
                    <a:avLst>
                      <a:gd name="adj1" fmla="val 50000"/>
                    </a:avLst>
                  </a:prstGeom>
                  <a:ln w="57150">
                    <a:solidFill>
                      <a:srgbClr val="FF9966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hape 28"/>
                  <p:cNvCxnSpPr>
                    <a:stCxn id="7" idx="0"/>
                  </p:cNvCxnSpPr>
                  <p:nvPr/>
                </p:nvCxnSpPr>
                <p:spPr>
                  <a:xfrm rot="16200000" flipV="1">
                    <a:off x="482175" y="2946793"/>
                    <a:ext cx="3429024" cy="964413"/>
                  </a:xfrm>
                  <a:prstGeom prst="curvedConnector3">
                    <a:avLst>
                      <a:gd name="adj1" fmla="val 54210"/>
                    </a:avLst>
                  </a:prstGeom>
                  <a:ln w="57150">
                    <a:solidFill>
                      <a:srgbClr val="66FFFF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hape 28"/>
                  <p:cNvCxnSpPr>
                    <a:stCxn id="6" idx="1"/>
                  </p:cNvCxnSpPr>
                  <p:nvPr/>
                </p:nvCxnSpPr>
                <p:spPr>
                  <a:xfrm rot="16200000" flipV="1">
                    <a:off x="1829806" y="2742171"/>
                    <a:ext cx="2388351" cy="904489"/>
                  </a:xfrm>
                  <a:prstGeom prst="curvedConnector3">
                    <a:avLst>
                      <a:gd name="adj1" fmla="val 50000"/>
                    </a:avLst>
                  </a:prstGeom>
                  <a:ln w="57150">
                    <a:solidFill>
                      <a:srgbClr val="66FF33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8" name="Прямоугольник 47"/>
              <p:cNvSpPr/>
              <p:nvPr/>
            </p:nvSpPr>
            <p:spPr>
              <a:xfrm>
                <a:off x="-112373" y="880525"/>
                <a:ext cx="5330621" cy="544758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prstClr val="black"/>
                    </a:solidFill>
                    <a:latin typeface="Candara" pitchFamily="34" charset="0"/>
                  </a:rPr>
                  <a:t>канал обмена/</a:t>
                </a:r>
                <a:r>
                  <a:rPr lang="ru-RU" sz="2400" i="1" dirty="0" smtClean="0">
                    <a:solidFill>
                      <a:prstClr val="black"/>
                    </a:solidFill>
                    <a:latin typeface="Candara" pitchFamily="34" charset="0"/>
                  </a:rPr>
                  <a:t>репрезентации</a:t>
                </a:r>
                <a:endParaRPr lang="ru-RU" sz="2400" dirty="0"/>
              </a:p>
            </p:txBody>
          </p:sp>
        </p:grpSp>
        <p:sp>
          <p:nvSpPr>
            <p:cNvPr id="50" name="Овал 49"/>
            <p:cNvSpPr/>
            <p:nvPr/>
          </p:nvSpPr>
          <p:spPr>
            <a:xfrm>
              <a:off x="1608184" y="2980369"/>
              <a:ext cx="1929913" cy="1540203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ru-RU" sz="2000" b="1" dirty="0" smtClean="0">
                  <a:solidFill>
                    <a:srgbClr val="330000"/>
                  </a:solidFill>
                  <a:latin typeface="Candara" pitchFamily="34" charset="0"/>
                </a:rPr>
                <a:t>РЫНОК</a:t>
              </a:r>
            </a:p>
            <a:p>
              <a:pPr algn="ctr"/>
              <a:r>
                <a:rPr lang="ru-RU" sz="2000" i="1" dirty="0" smtClean="0">
                  <a:solidFill>
                    <a:srgbClr val="330000"/>
                  </a:solidFill>
                  <a:latin typeface="Candara" pitchFamily="34" charset="0"/>
                </a:rPr>
                <a:t>(агора)</a:t>
              </a:r>
              <a:endParaRPr lang="ru-RU" sz="2000" i="1" dirty="0">
                <a:latin typeface="Candar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78"/>
          <p:cNvGrpSpPr/>
          <p:nvPr/>
        </p:nvGrpSpPr>
        <p:grpSpPr>
          <a:xfrm>
            <a:off x="142860" y="1059810"/>
            <a:ext cx="8856000" cy="5655338"/>
            <a:chOff x="0" y="756708"/>
            <a:chExt cx="9291467" cy="5728360"/>
          </a:xfrm>
        </p:grpSpPr>
        <p:sp>
          <p:nvSpPr>
            <p:cNvPr id="178" name="Прямоугольник 177"/>
            <p:cNvSpPr/>
            <p:nvPr/>
          </p:nvSpPr>
          <p:spPr>
            <a:xfrm flipH="1">
              <a:off x="0" y="756708"/>
              <a:ext cx="1714513" cy="1022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cap="all" dirty="0" smtClean="0">
                  <a:solidFill>
                    <a:srgbClr val="330000"/>
                  </a:solidFill>
                  <a:latin typeface="Candara" pitchFamily="34" charset="0"/>
                </a:rPr>
                <a:t>зенит</a:t>
              </a:r>
            </a:p>
            <a:p>
              <a:r>
                <a:rPr lang="ru-RU" sz="2400" b="1" dirty="0" smtClean="0">
                  <a:solidFill>
                    <a:srgbClr val="330000"/>
                  </a:solidFill>
                  <a:latin typeface="Candara" pitchFamily="34" charset="0"/>
                </a:rPr>
                <a:t>(восток А)</a:t>
              </a:r>
              <a:endParaRPr lang="ru-RU" sz="1400" dirty="0"/>
            </a:p>
          </p:txBody>
        </p:sp>
        <p:sp>
          <p:nvSpPr>
            <p:cNvPr id="180" name="Прямоугольник 179"/>
            <p:cNvSpPr/>
            <p:nvPr/>
          </p:nvSpPr>
          <p:spPr>
            <a:xfrm flipH="1">
              <a:off x="0" y="5462416"/>
              <a:ext cx="1714513" cy="1022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cap="all" dirty="0" smtClean="0">
                  <a:solidFill>
                    <a:srgbClr val="330000"/>
                  </a:solidFill>
                  <a:latin typeface="Candara" pitchFamily="34" charset="0"/>
                </a:rPr>
                <a:t>надир</a:t>
              </a:r>
            </a:p>
            <a:p>
              <a:r>
                <a:rPr lang="ru-RU" sz="2400" b="1" dirty="0" smtClean="0">
                  <a:solidFill>
                    <a:srgbClr val="330000"/>
                  </a:solidFill>
                  <a:latin typeface="Candara" pitchFamily="34" charset="0"/>
                </a:rPr>
                <a:t>(восток В)</a:t>
              </a:r>
              <a:endParaRPr lang="ru-RU" sz="1400" dirty="0"/>
            </a:p>
          </p:txBody>
        </p:sp>
        <p:sp>
          <p:nvSpPr>
            <p:cNvPr id="181" name="Прямоугольник 180"/>
            <p:cNvSpPr/>
            <p:nvPr/>
          </p:nvSpPr>
          <p:spPr>
            <a:xfrm flipH="1">
              <a:off x="0" y="3216369"/>
              <a:ext cx="1714513" cy="568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330000"/>
                  </a:solidFill>
                  <a:latin typeface="Candara" pitchFamily="34" charset="0"/>
                </a:rPr>
                <a:t>Запад</a:t>
              </a:r>
              <a:endParaRPr lang="ru-RU" sz="1400" dirty="0"/>
            </a:p>
          </p:txBody>
        </p:sp>
        <p:cxnSp>
          <p:nvCxnSpPr>
            <p:cNvPr id="184" name="Прямая соединительная линия 183"/>
            <p:cNvCxnSpPr/>
            <p:nvPr/>
          </p:nvCxnSpPr>
          <p:spPr>
            <a:xfrm>
              <a:off x="1234322" y="1005935"/>
              <a:ext cx="566553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>
              <a:off x="1234322" y="5721602"/>
              <a:ext cx="566553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>
              <a:off x="1234322" y="3468906"/>
              <a:ext cx="566553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/>
          </p:nvSpPr>
          <p:spPr>
            <a:xfrm>
              <a:off x="0" y="1508966"/>
              <a:ext cx="2285984" cy="102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высокое</a:t>
              </a:r>
            </a:p>
            <a:p>
              <a:r>
                <a:rPr lang="ru-RU" sz="2000" dirty="0" smtClean="0"/>
                <a:t>пряности, шелк… Аристотель…</a:t>
              </a:r>
              <a:endParaRPr lang="ru-RU" sz="20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0" y="4572008"/>
              <a:ext cx="1327343" cy="102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низкое</a:t>
              </a:r>
            </a:p>
            <a:p>
              <a:r>
                <a:rPr lang="ru-RU" sz="2000" dirty="0" smtClean="0"/>
                <a:t>сырье… дикость </a:t>
              </a:r>
              <a:endParaRPr lang="ru-RU" sz="2000" dirty="0"/>
            </a:p>
          </p:txBody>
        </p:sp>
        <p:grpSp>
          <p:nvGrpSpPr>
            <p:cNvPr id="3" name="Группа 235"/>
            <p:cNvGrpSpPr/>
            <p:nvPr/>
          </p:nvGrpSpPr>
          <p:grpSpPr>
            <a:xfrm>
              <a:off x="1928794" y="828658"/>
              <a:ext cx="4752000" cy="5117583"/>
              <a:chOff x="2071670" y="828658"/>
              <a:chExt cx="4752000" cy="5117583"/>
            </a:xfrm>
          </p:grpSpPr>
          <p:grpSp>
            <p:nvGrpSpPr>
              <p:cNvPr id="5" name="Группа 193"/>
              <p:cNvGrpSpPr/>
              <p:nvPr/>
            </p:nvGrpSpPr>
            <p:grpSpPr>
              <a:xfrm>
                <a:off x="2071670" y="913318"/>
                <a:ext cx="4752000" cy="5016013"/>
                <a:chOff x="2232265" y="913318"/>
                <a:chExt cx="4752000" cy="5016013"/>
              </a:xfrm>
            </p:grpSpPr>
            <p:grpSp>
              <p:nvGrpSpPr>
                <p:cNvPr id="6" name="Группа 174"/>
                <p:cNvGrpSpPr/>
                <p:nvPr/>
              </p:nvGrpSpPr>
              <p:grpSpPr>
                <a:xfrm>
                  <a:off x="2232265" y="913318"/>
                  <a:ext cx="4752000" cy="5016013"/>
                  <a:chOff x="2357422" y="985738"/>
                  <a:chExt cx="4752000" cy="5016013"/>
                </a:xfrm>
              </p:grpSpPr>
              <p:sp>
                <p:nvSpPr>
                  <p:cNvPr id="173" name="Двойная стрелка влево/вправо 172"/>
                  <p:cNvSpPr/>
                  <p:nvPr/>
                </p:nvSpPr>
                <p:spPr>
                  <a:xfrm rot="5400000">
                    <a:off x="2233092" y="3078305"/>
                    <a:ext cx="5000660" cy="844266"/>
                  </a:xfrm>
                  <a:prstGeom prst="leftRightArrow">
                    <a:avLst>
                      <a:gd name="adj1" fmla="val 56910"/>
                      <a:gd name="adj2" fmla="val 29271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" name="Группа 170"/>
                  <p:cNvGrpSpPr/>
                  <p:nvPr/>
                </p:nvGrpSpPr>
                <p:grpSpPr>
                  <a:xfrm>
                    <a:off x="2357422" y="985738"/>
                    <a:ext cx="4752000" cy="5016013"/>
                    <a:chOff x="2768190" y="1145474"/>
                    <a:chExt cx="4752000" cy="5016013"/>
                  </a:xfrm>
                </p:grpSpPr>
                <p:grpSp>
                  <p:nvGrpSpPr>
                    <p:cNvPr id="8" name="Группа 169"/>
                    <p:cNvGrpSpPr/>
                    <p:nvPr/>
                  </p:nvGrpSpPr>
                  <p:grpSpPr>
                    <a:xfrm>
                      <a:off x="2768190" y="1500174"/>
                      <a:ext cx="4752000" cy="4320000"/>
                      <a:chOff x="2768190" y="1500174"/>
                      <a:chExt cx="4752000" cy="4320000"/>
                    </a:xfrm>
                  </p:grpSpPr>
                  <p:grpSp>
                    <p:nvGrpSpPr>
                      <p:cNvPr id="9" name="Группа 165"/>
                      <p:cNvGrpSpPr/>
                      <p:nvPr/>
                    </p:nvGrpSpPr>
                    <p:grpSpPr>
                      <a:xfrm>
                        <a:off x="3817255" y="1500174"/>
                        <a:ext cx="2653871" cy="690247"/>
                        <a:chOff x="3817255" y="1500174"/>
                        <a:chExt cx="2653871" cy="690247"/>
                      </a:xfrm>
                    </p:grpSpPr>
                    <p:sp>
                      <p:nvSpPr>
                        <p:cNvPr id="55" name="Овал 54"/>
                        <p:cNvSpPr/>
                        <p:nvPr/>
                      </p:nvSpPr>
                      <p:spPr>
                        <a:xfrm>
                          <a:off x="5777803" y="1500174"/>
                          <a:ext cx="693323" cy="690247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22225"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ru-RU" sz="2200" b="1" dirty="0" smtClean="0">
                              <a:solidFill>
                                <a:srgbClr val="330000"/>
                              </a:solidFill>
                              <a:latin typeface="Candara" pitchFamily="34" charset="0"/>
                            </a:rPr>
                            <a:t>1</a:t>
                          </a:r>
                        </a:p>
                      </p:txBody>
                    </p:sp>
                    <p:sp>
                      <p:nvSpPr>
                        <p:cNvPr id="52" name="Овал 51"/>
                        <p:cNvSpPr/>
                        <p:nvPr/>
                      </p:nvSpPr>
                      <p:spPr>
                        <a:xfrm>
                          <a:off x="3817255" y="1500174"/>
                          <a:ext cx="693323" cy="690247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22225"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ru-RU" sz="2200" b="1" dirty="0" smtClean="0">
                              <a:solidFill>
                                <a:srgbClr val="330000"/>
                              </a:solidFill>
                              <a:latin typeface="Candara" pitchFamily="34" charset="0"/>
                            </a:rPr>
                            <a:t>6</a:t>
                          </a:r>
                        </a:p>
                      </p:txBody>
                    </p:sp>
                  </p:grpSp>
                  <p:grpSp>
                    <p:nvGrpSpPr>
                      <p:cNvPr id="10" name="Группа 166"/>
                      <p:cNvGrpSpPr/>
                      <p:nvPr/>
                    </p:nvGrpSpPr>
                    <p:grpSpPr>
                      <a:xfrm>
                        <a:off x="3817255" y="5129927"/>
                        <a:ext cx="2739860" cy="690247"/>
                        <a:chOff x="3817255" y="5129927"/>
                        <a:chExt cx="2739860" cy="690247"/>
                      </a:xfrm>
                    </p:grpSpPr>
                    <p:sp>
                      <p:nvSpPr>
                        <p:cNvPr id="61" name="Овал 60"/>
                        <p:cNvSpPr/>
                        <p:nvPr/>
                      </p:nvSpPr>
                      <p:spPr>
                        <a:xfrm>
                          <a:off x="5863792" y="5129927"/>
                          <a:ext cx="693323" cy="690247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22225"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ru-RU" sz="2200" b="1" dirty="0" smtClean="0">
                              <a:solidFill>
                                <a:srgbClr val="330000"/>
                              </a:solidFill>
                              <a:latin typeface="Candara" pitchFamily="34" charset="0"/>
                            </a:rPr>
                            <a:t>3</a:t>
                          </a:r>
                        </a:p>
                      </p:txBody>
                    </p:sp>
                    <p:sp>
                      <p:nvSpPr>
                        <p:cNvPr id="64" name="Овал 63"/>
                        <p:cNvSpPr/>
                        <p:nvPr/>
                      </p:nvSpPr>
                      <p:spPr>
                        <a:xfrm>
                          <a:off x="3817255" y="5129927"/>
                          <a:ext cx="693323" cy="690247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22225"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ru-RU" sz="2200" b="1" dirty="0" smtClean="0">
                              <a:solidFill>
                                <a:srgbClr val="330000"/>
                              </a:solidFill>
                              <a:latin typeface="Candara" pitchFamily="34" charset="0"/>
                            </a:rPr>
                            <a:t>4</a:t>
                          </a:r>
                        </a:p>
                      </p:txBody>
                    </p:sp>
                  </p:grpSp>
                  <p:grpSp>
                    <p:nvGrpSpPr>
                      <p:cNvPr id="11" name="Группа 168"/>
                      <p:cNvGrpSpPr/>
                      <p:nvPr/>
                    </p:nvGrpSpPr>
                    <p:grpSpPr>
                      <a:xfrm>
                        <a:off x="2768190" y="2607547"/>
                        <a:ext cx="4752000" cy="2105253"/>
                        <a:chOff x="2768190" y="2607548"/>
                        <a:chExt cx="4752000" cy="2105253"/>
                      </a:xfrm>
                    </p:grpSpPr>
                    <p:grpSp>
                      <p:nvGrpSpPr>
                        <p:cNvPr id="12" name="Группа 167"/>
                        <p:cNvGrpSpPr/>
                        <p:nvPr/>
                      </p:nvGrpSpPr>
                      <p:grpSpPr>
                        <a:xfrm>
                          <a:off x="2768190" y="3315051"/>
                          <a:ext cx="4752000" cy="690247"/>
                          <a:chOff x="2768190" y="3315051"/>
                          <a:chExt cx="4752000" cy="690247"/>
                        </a:xfrm>
                      </p:grpSpPr>
                      <p:sp>
                        <p:nvSpPr>
                          <p:cNvPr id="58" name="Овал 57"/>
                          <p:cNvSpPr/>
                          <p:nvPr/>
                        </p:nvSpPr>
                        <p:spPr>
                          <a:xfrm>
                            <a:off x="6826867" y="3315051"/>
                            <a:ext cx="693323" cy="690247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22225">
                            <a:solidFill>
                              <a:schemeClr val="tx1"/>
                            </a:solidFill>
                            <a:prstDash val="sysDash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ru-RU" sz="2200" b="1" dirty="0" smtClean="0">
                                <a:solidFill>
                                  <a:srgbClr val="330000"/>
                                </a:solidFill>
                                <a:latin typeface="Candara" pitchFamily="34" charset="0"/>
                              </a:rPr>
                              <a:t>2</a:t>
                            </a:r>
                          </a:p>
                        </p:txBody>
                      </p:sp>
                      <p:sp>
                        <p:nvSpPr>
                          <p:cNvPr id="49" name="Овал 48"/>
                          <p:cNvSpPr/>
                          <p:nvPr/>
                        </p:nvSpPr>
                        <p:spPr>
                          <a:xfrm>
                            <a:off x="2768190" y="3315051"/>
                            <a:ext cx="693323" cy="690247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22225">
                            <a:solidFill>
                              <a:schemeClr val="tx1"/>
                            </a:solidFill>
                            <a:prstDash val="sysDash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lIns="0" tIns="0" rIns="0" bIns="0" rtlCol="0" anchor="ctr"/>
                          <a:lstStyle/>
                          <a:p>
                            <a:pPr algn="ctr"/>
                            <a:r>
                              <a:rPr lang="ru-RU" sz="2200" b="1" dirty="0" smtClean="0">
                                <a:solidFill>
                                  <a:srgbClr val="330000"/>
                                </a:solidFill>
                                <a:latin typeface="Candara" pitchFamily="34" charset="0"/>
                              </a:rPr>
                              <a:t>5</a:t>
                            </a:r>
                          </a:p>
                        </p:txBody>
                      </p:sp>
                    </p:grpSp>
                    <p:sp>
                      <p:nvSpPr>
                        <p:cNvPr id="4" name="Овал 3"/>
                        <p:cNvSpPr/>
                        <p:nvPr/>
                      </p:nvSpPr>
                      <p:spPr>
                        <a:xfrm>
                          <a:off x="3992080" y="2607548"/>
                          <a:ext cx="2304221" cy="2105253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tIns="0" rIns="0" bIns="0" rtlCol="0" anchor="ctr"/>
                        <a:lstStyle/>
                        <a:p>
                          <a:pPr algn="ctr"/>
                          <a:r>
                            <a:rPr lang="ru-RU" sz="2200" b="1" dirty="0" smtClean="0">
                              <a:solidFill>
                                <a:srgbClr val="330000"/>
                              </a:solidFill>
                              <a:latin typeface="Candara" pitchFamily="34" charset="0"/>
                            </a:rPr>
                            <a:t>«ЯРМАРКА»</a:t>
                          </a:r>
                        </a:p>
                      </p:txBody>
                    </p:sp>
                  </p:grpSp>
                </p:grpSp>
                <p:cxnSp>
                  <p:nvCxnSpPr>
                    <p:cNvPr id="20" name="Прямая соединительная линия 19"/>
                    <p:cNvCxnSpPr>
                      <a:stCxn id="4" idx="1"/>
                      <a:endCxn id="52" idx="4"/>
                    </p:cNvCxnSpPr>
                    <p:nvPr/>
                  </p:nvCxnSpPr>
                  <p:spPr>
                    <a:xfrm rot="16200000" flipV="1">
                      <a:off x="3884006" y="2470332"/>
                      <a:ext cx="725433" cy="165610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>
                      <a:stCxn id="4" idx="7"/>
                      <a:endCxn id="55" idx="4"/>
                    </p:cNvCxnSpPr>
                    <p:nvPr/>
                  </p:nvCxnSpPr>
                  <p:spPr>
                    <a:xfrm rot="5400000" flipH="1" flipV="1">
                      <a:off x="5678943" y="2470333"/>
                      <a:ext cx="725433" cy="165609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Прямая соединительная линия 18"/>
                    <p:cNvCxnSpPr>
                      <a:stCxn id="4" idx="2"/>
                      <a:endCxn id="49" idx="6"/>
                    </p:cNvCxnSpPr>
                    <p:nvPr/>
                  </p:nvCxnSpPr>
                  <p:spPr>
                    <a:xfrm rot="10800000">
                      <a:off x="3461514" y="3660173"/>
                      <a:ext cx="530567" cy="1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>
                      <a:stCxn id="4" idx="6"/>
                      <a:endCxn id="58" idx="2"/>
                    </p:cNvCxnSpPr>
                    <p:nvPr/>
                  </p:nvCxnSpPr>
                  <p:spPr>
                    <a:xfrm flipV="1">
                      <a:off x="6296302" y="3660172"/>
                      <a:ext cx="530565" cy="1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Прямая соединительная линия 30"/>
                    <p:cNvCxnSpPr>
                      <a:stCxn id="4" idx="3"/>
                      <a:endCxn id="64" idx="0"/>
                    </p:cNvCxnSpPr>
                    <p:nvPr/>
                  </p:nvCxnSpPr>
                  <p:spPr>
                    <a:xfrm rot="5400000">
                      <a:off x="3884006" y="4684405"/>
                      <a:ext cx="725434" cy="165610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Прямая соединительная линия 33"/>
                    <p:cNvCxnSpPr>
                      <a:stCxn id="4" idx="5"/>
                      <a:endCxn id="61" idx="0"/>
                    </p:cNvCxnSpPr>
                    <p:nvPr/>
                  </p:nvCxnSpPr>
                  <p:spPr>
                    <a:xfrm rot="16200000" flipH="1">
                      <a:off x="5721938" y="4641409"/>
                      <a:ext cx="725434" cy="251599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>
                      <a:stCxn id="58" idx="1"/>
                      <a:endCxn id="55" idx="5"/>
                    </p:cNvCxnSpPr>
                    <p:nvPr/>
                  </p:nvCxnSpPr>
                  <p:spPr>
                    <a:xfrm rot="16200000" flipV="1">
                      <a:off x="5985599" y="2473330"/>
                      <a:ext cx="1326797" cy="558811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Прямая соединительная линия 77"/>
                    <p:cNvCxnSpPr>
                      <a:stCxn id="52" idx="3"/>
                      <a:endCxn id="49" idx="7"/>
                    </p:cNvCxnSpPr>
                    <p:nvPr/>
                  </p:nvCxnSpPr>
                  <p:spPr>
                    <a:xfrm rot="5400000">
                      <a:off x="2975986" y="2473329"/>
                      <a:ext cx="1326797" cy="558812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Прямая соединительная линия 80"/>
                    <p:cNvCxnSpPr>
                      <a:stCxn id="58" idx="3"/>
                      <a:endCxn id="61" idx="7"/>
                    </p:cNvCxnSpPr>
                    <p:nvPr/>
                  </p:nvCxnSpPr>
                  <p:spPr>
                    <a:xfrm rot="5400000">
                      <a:off x="6028592" y="4331201"/>
                      <a:ext cx="1326798" cy="472822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Прямая соединительная линия 84"/>
                    <p:cNvCxnSpPr>
                      <a:stCxn id="55" idx="3"/>
                      <a:endCxn id="52" idx="5"/>
                    </p:cNvCxnSpPr>
                    <p:nvPr/>
                  </p:nvCxnSpPr>
                  <p:spPr>
                    <a:xfrm rot="5400000">
                      <a:off x="5144191" y="1354190"/>
                      <a:ext cx="0" cy="1470295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Прямая соединительная линия 87"/>
                    <p:cNvCxnSpPr>
                      <a:stCxn id="61" idx="1"/>
                      <a:endCxn id="64" idx="7"/>
                    </p:cNvCxnSpPr>
                    <p:nvPr/>
                  </p:nvCxnSpPr>
                  <p:spPr>
                    <a:xfrm rot="16200000" flipV="1">
                      <a:off x="5187185" y="4452869"/>
                      <a:ext cx="0" cy="1556284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Прямая соединительная линия 91"/>
                    <p:cNvCxnSpPr>
                      <a:stCxn id="64" idx="1"/>
                      <a:endCxn id="49" idx="5"/>
                    </p:cNvCxnSpPr>
                    <p:nvPr/>
                  </p:nvCxnSpPr>
                  <p:spPr>
                    <a:xfrm rot="16200000" flipV="1">
                      <a:off x="2975985" y="4288206"/>
                      <a:ext cx="1326798" cy="558812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Прямая соединительная линия 198"/>
                    <p:cNvCxnSpPr>
                      <a:endCxn id="61" idx="5"/>
                    </p:cNvCxnSpPr>
                    <p:nvPr/>
                  </p:nvCxnSpPr>
                  <p:spPr>
                    <a:xfrm rot="10800000">
                      <a:off x="6455580" y="5719090"/>
                      <a:ext cx="456014" cy="442396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Прямая соединительная линия 199"/>
                    <p:cNvCxnSpPr>
                      <a:stCxn id="52" idx="1"/>
                    </p:cNvCxnSpPr>
                    <p:nvPr/>
                  </p:nvCxnSpPr>
                  <p:spPr>
                    <a:xfrm rot="16200000" flipV="1">
                      <a:off x="3587622" y="1270091"/>
                      <a:ext cx="368996" cy="293340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Прямая соединительная линия 201"/>
                    <p:cNvCxnSpPr>
                      <a:stCxn id="52" idx="7"/>
                    </p:cNvCxnSpPr>
                    <p:nvPr/>
                  </p:nvCxnSpPr>
                  <p:spPr>
                    <a:xfrm rot="5400000" flipH="1" flipV="1">
                      <a:off x="4261379" y="1379936"/>
                      <a:ext cx="368989" cy="73659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Прямая соединительная линия 202"/>
                    <p:cNvCxnSpPr>
                      <a:endCxn id="61" idx="3"/>
                    </p:cNvCxnSpPr>
                    <p:nvPr/>
                  </p:nvCxnSpPr>
                  <p:spPr>
                    <a:xfrm rot="5400000" flipH="1" flipV="1">
                      <a:off x="5610040" y="5806200"/>
                      <a:ext cx="442396" cy="268177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Прямая соединительная линия 212"/>
                    <p:cNvCxnSpPr>
                      <a:endCxn id="64" idx="5"/>
                    </p:cNvCxnSpPr>
                    <p:nvPr/>
                  </p:nvCxnSpPr>
                  <p:spPr>
                    <a:xfrm rot="16200000" flipV="1">
                      <a:off x="4296113" y="5832020"/>
                      <a:ext cx="370958" cy="145097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Прямая соединительная линия 215"/>
                    <p:cNvCxnSpPr>
                      <a:endCxn id="64" idx="3"/>
                    </p:cNvCxnSpPr>
                    <p:nvPr/>
                  </p:nvCxnSpPr>
                  <p:spPr>
                    <a:xfrm rot="5400000" flipH="1" flipV="1">
                      <a:off x="3586640" y="5757898"/>
                      <a:ext cx="370958" cy="293342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Прямая соединительная линия 218"/>
                    <p:cNvCxnSpPr>
                      <a:stCxn id="55" idx="1"/>
                    </p:cNvCxnSpPr>
                    <p:nvPr/>
                  </p:nvCxnSpPr>
                  <p:spPr>
                    <a:xfrm rot="16200000" flipV="1">
                      <a:off x="5528087" y="1250008"/>
                      <a:ext cx="455784" cy="246715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Прямая соединительная линия 222"/>
                    <p:cNvCxnSpPr>
                      <a:stCxn id="55" idx="7"/>
                    </p:cNvCxnSpPr>
                    <p:nvPr/>
                  </p:nvCxnSpPr>
                  <p:spPr>
                    <a:xfrm rot="5400000" flipH="1" flipV="1">
                      <a:off x="6348938" y="1181482"/>
                      <a:ext cx="440431" cy="399125"/>
                    </a:xfrm>
                    <a:prstGeom prst="line">
                      <a:avLst/>
                    </a:prstGeom>
                    <a:ln w="57150">
                      <a:solidFill>
                        <a:schemeClr val="bg1">
                          <a:lumMod val="65000"/>
                        </a:schemeClr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" name="Группа 176"/>
                <p:cNvGrpSpPr/>
                <p:nvPr/>
              </p:nvGrpSpPr>
              <p:grpSpPr>
                <a:xfrm>
                  <a:off x="2268265" y="1363633"/>
                  <a:ext cx="4680000" cy="4128773"/>
                  <a:chOff x="2410595" y="1529433"/>
                  <a:chExt cx="4680000" cy="3971269"/>
                </a:xfrm>
              </p:grpSpPr>
              <p:sp>
                <p:nvSpPr>
                  <p:cNvPr id="174" name="Левая круглая скобка 173"/>
                  <p:cNvSpPr/>
                  <p:nvPr/>
                </p:nvSpPr>
                <p:spPr>
                  <a:xfrm rot="5400000">
                    <a:off x="4616216" y="-676188"/>
                    <a:ext cx="268758" cy="4680000"/>
                  </a:xfrm>
                  <a:prstGeom prst="leftBracket">
                    <a:avLst>
                      <a:gd name="adj" fmla="val 112658"/>
                    </a:avLst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vert="vert270" lIns="0" tIns="0" rIns="0" bIns="0" rtlCol="0" anchor="t" anchorCtr="1"/>
                  <a:lstStyle/>
                  <a:p>
                    <a:pPr algn="ctr"/>
                    <a:endParaRPr lang="ru-RU" b="1" dirty="0"/>
                  </a:p>
                </p:txBody>
              </p:sp>
              <p:sp>
                <p:nvSpPr>
                  <p:cNvPr id="176" name="Правая круглая скобка 175"/>
                  <p:cNvSpPr/>
                  <p:nvPr/>
                </p:nvSpPr>
                <p:spPr>
                  <a:xfrm rot="5400000">
                    <a:off x="4582803" y="2992910"/>
                    <a:ext cx="335584" cy="4680000"/>
                  </a:xfrm>
                  <a:prstGeom prst="rightBracket">
                    <a:avLst>
                      <a:gd name="adj" fmla="val 134000"/>
                    </a:avLst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vert="vert270" lIns="0" tIns="0" rIns="0" bIns="0" rtlCol="0" anchor="t" anchorCtr="1"/>
                  <a:lstStyle/>
                  <a:p>
                    <a:pPr algn="ctr"/>
                    <a:endParaRPr lang="ru-RU" b="1" dirty="0" smtClean="0"/>
                  </a:p>
                </p:txBody>
              </p:sp>
            </p:grpSp>
          </p:grpSp>
          <p:grpSp>
            <p:nvGrpSpPr>
              <p:cNvPr id="14" name="Группа 196"/>
              <p:cNvGrpSpPr/>
              <p:nvPr/>
            </p:nvGrpSpPr>
            <p:grpSpPr>
              <a:xfrm>
                <a:off x="3092547" y="828658"/>
                <a:ext cx="2721024" cy="5117583"/>
                <a:chOff x="272695" y="828658"/>
                <a:chExt cx="2721024" cy="5117583"/>
              </a:xfrm>
            </p:grpSpPr>
            <p:sp>
              <p:nvSpPr>
                <p:cNvPr id="195" name="Прямоугольник 194"/>
                <p:cNvSpPr/>
                <p:nvPr/>
              </p:nvSpPr>
              <p:spPr>
                <a:xfrm>
                  <a:off x="321038" y="828658"/>
                  <a:ext cx="2672681" cy="3741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b="1" dirty="0" smtClean="0">
                      <a:solidFill>
                        <a:prstClr val="black"/>
                      </a:solidFill>
                    </a:rPr>
                    <a:t>верхняя полярная зона</a:t>
                  </a:r>
                  <a:endParaRPr lang="ru-RU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>
                <a:xfrm>
                  <a:off x="272695" y="5572140"/>
                  <a:ext cx="2583328" cy="37410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ru-RU" b="1" dirty="0" smtClean="0">
                      <a:solidFill>
                        <a:prstClr val="black"/>
                      </a:solidFill>
                    </a:rPr>
                    <a:t>нижняя полярная зона</a:t>
                  </a:r>
                </a:p>
              </p:txBody>
            </p:sp>
          </p:grpSp>
        </p:grpSp>
        <p:sp>
          <p:nvSpPr>
            <p:cNvPr id="243" name="Прямоугольник 242"/>
            <p:cNvSpPr/>
            <p:nvPr/>
          </p:nvSpPr>
          <p:spPr>
            <a:xfrm>
              <a:off x="7000891" y="3373571"/>
              <a:ext cx="2143108" cy="8653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ru-RU" sz="2000" b="1" dirty="0" smtClean="0">
                  <a:solidFill>
                    <a:srgbClr val="330000"/>
                  </a:solidFill>
                  <a:latin typeface="Candara" pitchFamily="34" charset="0"/>
                </a:rPr>
                <a:t>каналы обмена/ взаимной репрезентации</a:t>
              </a:r>
              <a:endParaRPr lang="ru-RU" sz="1600" b="1" dirty="0"/>
            </a:p>
          </p:txBody>
        </p:sp>
        <p:sp>
          <p:nvSpPr>
            <p:cNvPr id="241" name="Прямоугольник 240"/>
            <p:cNvSpPr/>
            <p:nvPr/>
          </p:nvSpPr>
          <p:spPr>
            <a:xfrm>
              <a:off x="7000891" y="4320313"/>
              <a:ext cx="2143108" cy="608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ru-RU" sz="2000" b="1" dirty="0" smtClean="0">
                  <a:solidFill>
                    <a:srgbClr val="330000"/>
                  </a:solidFill>
                  <a:latin typeface="Candara" pitchFamily="34" charset="0"/>
                </a:rPr>
                <a:t>магистральный канал обмена </a:t>
              </a:r>
              <a:endParaRPr lang="ru-RU" sz="1600" b="1" dirty="0"/>
            </a:p>
          </p:txBody>
        </p:sp>
        <p:sp>
          <p:nvSpPr>
            <p:cNvPr id="244" name="Прямоугольник 243"/>
            <p:cNvSpPr/>
            <p:nvPr/>
          </p:nvSpPr>
          <p:spPr>
            <a:xfrm>
              <a:off x="7000891" y="2722325"/>
              <a:ext cx="2143108" cy="613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ru-RU" sz="2000" b="1" dirty="0" smtClean="0">
                  <a:solidFill>
                    <a:srgbClr val="330000"/>
                  </a:solidFill>
                  <a:latin typeface="Candara" pitchFamily="34" charset="0"/>
                </a:rPr>
                <a:t>1-6 - город, как узел обменов</a:t>
              </a:r>
              <a:endParaRPr lang="ru-RU" sz="1600" b="1" dirty="0"/>
            </a:p>
          </p:txBody>
        </p:sp>
        <p:cxnSp>
          <p:nvCxnSpPr>
            <p:cNvPr id="250" name="Shape 249"/>
            <p:cNvCxnSpPr>
              <a:stCxn id="244" idx="1"/>
            </p:cNvCxnSpPr>
            <p:nvPr/>
          </p:nvCxnSpPr>
          <p:spPr>
            <a:xfrm rot="10800000" flipV="1">
              <a:off x="5530670" y="3028880"/>
              <a:ext cx="1470222" cy="2153696"/>
            </a:xfrm>
            <a:prstGeom prst="bentConnector2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hape 250"/>
            <p:cNvCxnSpPr>
              <a:stCxn id="243" idx="1"/>
            </p:cNvCxnSpPr>
            <p:nvPr/>
          </p:nvCxnSpPr>
          <p:spPr>
            <a:xfrm rot="10800000" flipV="1">
              <a:off x="5899362" y="3806253"/>
              <a:ext cx="1101530" cy="3632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hape 253"/>
            <p:cNvCxnSpPr>
              <a:stCxn id="241" idx="1"/>
            </p:cNvCxnSpPr>
            <p:nvPr/>
          </p:nvCxnSpPr>
          <p:spPr>
            <a:xfrm rot="10800000" flipV="1">
              <a:off x="4286248" y="4624756"/>
              <a:ext cx="2714643" cy="186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Прямоугольник 270"/>
            <p:cNvSpPr/>
            <p:nvPr/>
          </p:nvSpPr>
          <p:spPr>
            <a:xfrm>
              <a:off x="7000891" y="1058038"/>
              <a:ext cx="2143108" cy="1655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ru-RU" sz="2000" b="1" dirty="0" smtClean="0">
                  <a:solidFill>
                    <a:srgbClr val="330000"/>
                  </a:solidFill>
                  <a:latin typeface="Candara" pitchFamily="34" charset="0"/>
                </a:rPr>
                <a:t>«ярмарка» – сетевая «живая картина мира», репрезентация всего высокого, что есть в мире</a:t>
              </a:r>
              <a:endParaRPr lang="ru-RU" sz="1600" b="1" dirty="0"/>
            </a:p>
          </p:txBody>
        </p:sp>
        <p:cxnSp>
          <p:nvCxnSpPr>
            <p:cNvPr id="295" name="Shape 250"/>
            <p:cNvCxnSpPr>
              <a:stCxn id="271" idx="1"/>
            </p:cNvCxnSpPr>
            <p:nvPr/>
          </p:nvCxnSpPr>
          <p:spPr>
            <a:xfrm rot="10800000" flipV="1">
              <a:off x="4424516" y="1885996"/>
              <a:ext cx="2576376" cy="981052"/>
            </a:xfrm>
            <a:prstGeom prst="bentConnector3">
              <a:avLst>
                <a:gd name="adj1" fmla="val 29432"/>
              </a:avLst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Прямоугольник 301"/>
            <p:cNvSpPr/>
            <p:nvPr/>
          </p:nvSpPr>
          <p:spPr>
            <a:xfrm>
              <a:off x="7000891" y="5007859"/>
              <a:ext cx="2290576" cy="616747"/>
            </a:xfrm>
            <a:prstGeom prst="rect">
              <a:avLst/>
            </a:prstGeom>
          </p:spPr>
          <p:txBody>
            <a:bodyPr wrap="square" rIns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ru-RU" sz="2000" b="1" dirty="0" err="1" smtClean="0">
                  <a:solidFill>
                    <a:srgbClr val="330000"/>
                  </a:solidFill>
                  <a:latin typeface="Candara" pitchFamily="34" charset="0"/>
                </a:rPr>
                <a:t>представитель-ство</a:t>
              </a:r>
              <a:endParaRPr lang="ru-RU" sz="1600" b="1" dirty="0"/>
            </a:p>
          </p:txBody>
        </p:sp>
        <p:cxnSp>
          <p:nvCxnSpPr>
            <p:cNvPr id="305" name="Shape 304"/>
            <p:cNvCxnSpPr>
              <a:stCxn id="302" idx="1"/>
              <a:endCxn id="61" idx="7"/>
            </p:cNvCxnSpPr>
            <p:nvPr/>
          </p:nvCxnSpPr>
          <p:spPr>
            <a:xfrm rot="10800000">
              <a:off x="5616186" y="4998855"/>
              <a:ext cx="1384706" cy="317378"/>
            </a:xfrm>
            <a:prstGeom prst="bentConnector4">
              <a:avLst>
                <a:gd name="adj1" fmla="val 46334"/>
                <a:gd name="adj2" fmla="val 172958"/>
              </a:avLst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hape 253"/>
            <p:cNvCxnSpPr>
              <a:stCxn id="302" idx="1"/>
              <a:endCxn id="4" idx="5"/>
            </p:cNvCxnSpPr>
            <p:nvPr/>
          </p:nvCxnSpPr>
          <p:spPr>
            <a:xfrm rot="10800000">
              <a:off x="5119461" y="4172337"/>
              <a:ext cx="1881431" cy="1143897"/>
            </a:xfrm>
            <a:prstGeom prst="bentConnector2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hape 253"/>
            <p:cNvCxnSpPr>
              <a:stCxn id="302" idx="1"/>
            </p:cNvCxnSpPr>
            <p:nvPr/>
          </p:nvCxnSpPr>
          <p:spPr>
            <a:xfrm rot="10800000" flipV="1">
              <a:off x="6120595" y="5316233"/>
              <a:ext cx="880297" cy="58995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ndara" pitchFamily="34" charset="0"/>
              </a:rPr>
              <a:t>сетевые институты</a:t>
            </a:r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Candara" pitchFamily="34" charset="0"/>
              </a:rPr>
              <a:t>о достоинстве человека (1486) </a:t>
            </a:r>
            <a:r>
              <a:rPr lang="ru-RU" dirty="0" smtClean="0">
                <a:latin typeface="Candara" pitchFamily="34" charset="0"/>
              </a:rPr>
              <a:t/>
            </a:r>
            <a:br>
              <a:rPr lang="ru-RU" dirty="0" smtClean="0">
                <a:latin typeface="Candara" pitchFamily="34" charset="0"/>
              </a:rPr>
            </a:br>
            <a:r>
              <a:rPr lang="ru-RU" sz="3600" dirty="0" smtClean="0">
                <a:latin typeface="Candara" pitchFamily="34" charset="0"/>
              </a:rPr>
              <a:t>(новые антропологические типы)</a:t>
            </a:r>
            <a:endParaRPr lang="ru-RU" sz="3600" dirty="0">
              <a:latin typeface="Candar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1357298"/>
            <a:ext cx="5214942" cy="5288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3100" i="1" dirty="0">
                <a:latin typeface="Candara" pitchFamily="34" charset="0"/>
              </a:rPr>
              <a:t>В душу вторгается святое стремление, чтобы мы, </a:t>
            </a:r>
            <a:r>
              <a:rPr lang="ru-RU" sz="3100" b="1" i="1" dirty="0">
                <a:latin typeface="Candara" pitchFamily="34" charset="0"/>
              </a:rPr>
              <a:t>не довольствуясь заурядным</a:t>
            </a:r>
            <a:r>
              <a:rPr lang="ru-RU" sz="3100" i="1" dirty="0">
                <a:latin typeface="Candara" pitchFamily="34" charset="0"/>
              </a:rPr>
              <a:t>, страстно желали </a:t>
            </a:r>
            <a:r>
              <a:rPr lang="ru-RU" sz="3100" b="1" i="1" dirty="0" smtClean="0">
                <a:latin typeface="Candara" pitchFamily="34" charset="0"/>
              </a:rPr>
              <a:t>высшего</a:t>
            </a:r>
            <a:r>
              <a:rPr lang="ru-RU" sz="3100" i="1" dirty="0" smtClean="0">
                <a:latin typeface="Candara" pitchFamily="34" charset="0"/>
              </a:rPr>
              <a:t>…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3100" i="1" dirty="0" smtClean="0">
                <a:latin typeface="Candara" pitchFamily="34" charset="0"/>
              </a:rPr>
              <a:t>Нам </a:t>
            </a:r>
            <a:r>
              <a:rPr lang="ru-RU" sz="3100" i="1" dirty="0">
                <a:latin typeface="Candara" pitchFamily="34" charset="0"/>
              </a:rPr>
              <a:t>следует </a:t>
            </a:r>
            <a:r>
              <a:rPr lang="ru-RU" sz="3100" b="1" i="1" dirty="0">
                <a:latin typeface="Candara" pitchFamily="34" charset="0"/>
              </a:rPr>
              <a:t>отвергнуть земное, пренебречь небесным </a:t>
            </a:r>
            <a:r>
              <a:rPr lang="ru-RU" sz="3100" i="1" dirty="0">
                <a:latin typeface="Candara" pitchFamily="34" charset="0"/>
              </a:rPr>
              <a:t>и, наконец, </a:t>
            </a:r>
            <a:r>
              <a:rPr lang="ru-RU" sz="3100" b="1" i="1" dirty="0">
                <a:latin typeface="Candara" pitchFamily="34" charset="0"/>
              </a:rPr>
              <a:t>оставив позади все, что есть в мире</a:t>
            </a:r>
            <a:r>
              <a:rPr lang="ru-RU" sz="3100" i="1" dirty="0">
                <a:latin typeface="Candara" pitchFamily="34" charset="0"/>
              </a:rPr>
              <a:t>, поспешить в находящуюся над миром курию, самую близкую к </a:t>
            </a:r>
            <a:r>
              <a:rPr lang="ru-RU" sz="3100" b="1" i="1" dirty="0">
                <a:latin typeface="Candara" pitchFamily="34" charset="0"/>
              </a:rPr>
              <a:t>высочайшей божественности</a:t>
            </a:r>
            <a:r>
              <a:rPr lang="ru-RU" sz="3100" dirty="0">
                <a:latin typeface="Candara" pitchFamily="34" charset="0"/>
              </a:rPr>
              <a:t>. </a:t>
            </a:r>
          </a:p>
        </p:txBody>
      </p:sp>
      <p:grpSp>
        <p:nvGrpSpPr>
          <p:cNvPr id="3" name="Группа 24"/>
          <p:cNvGrpSpPr/>
          <p:nvPr/>
        </p:nvGrpSpPr>
        <p:grpSpPr>
          <a:xfrm>
            <a:off x="285720" y="1408003"/>
            <a:ext cx="3697359" cy="5129421"/>
            <a:chOff x="285720" y="1408003"/>
            <a:chExt cx="3697359" cy="5129421"/>
          </a:xfrm>
        </p:grpSpPr>
        <p:grpSp>
          <p:nvGrpSpPr>
            <p:cNvPr id="7" name="Группа 13"/>
            <p:cNvGrpSpPr/>
            <p:nvPr/>
          </p:nvGrpSpPr>
          <p:grpSpPr>
            <a:xfrm>
              <a:off x="285720" y="1408003"/>
              <a:ext cx="3697359" cy="5129421"/>
              <a:chOff x="1866064" y="1403473"/>
              <a:chExt cx="3697359" cy="5325543"/>
            </a:xfrm>
          </p:grpSpPr>
          <p:sp>
            <p:nvSpPr>
              <p:cNvPr id="4" name="Правая круглая скобка 3"/>
              <p:cNvSpPr/>
              <p:nvPr/>
            </p:nvSpPr>
            <p:spPr>
              <a:xfrm rot="5400000">
                <a:off x="3536148" y="3811126"/>
                <a:ext cx="357190" cy="3143274"/>
              </a:xfrm>
              <a:prstGeom prst="rightBracket">
                <a:avLst>
                  <a:gd name="adj" fmla="val 38274"/>
                </a:avLst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chemeClr val="tx1"/>
                    </a:solidFill>
                    <a:prstDash val="solid"/>
                  </a:ln>
                </a:endParaRPr>
              </a:p>
            </p:txBody>
          </p:sp>
          <p:sp>
            <p:nvSpPr>
              <p:cNvPr id="5" name="Правая круглая скобка 4"/>
              <p:cNvSpPr/>
              <p:nvPr/>
            </p:nvSpPr>
            <p:spPr>
              <a:xfrm rot="16200000" flipV="1">
                <a:off x="3536149" y="1200174"/>
                <a:ext cx="357190" cy="3143274"/>
              </a:xfrm>
              <a:prstGeom prst="rightBracket">
                <a:avLst>
                  <a:gd name="adj" fmla="val 38274"/>
                </a:avLst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866064" y="5754405"/>
                <a:ext cx="3697359" cy="974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200"/>
                  </a:lnSpc>
                </a:pPr>
                <a:r>
                  <a:rPr lang="ru-RU" sz="2400" b="1" cap="all" dirty="0" smtClean="0">
                    <a:latin typeface="Candara" pitchFamily="34" charset="0"/>
                  </a:rPr>
                  <a:t>заурядное, 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ru-RU" sz="2400" b="1" dirty="0" smtClean="0">
                    <a:latin typeface="Candara" pitchFamily="34" charset="0"/>
                  </a:rPr>
                  <a:t>земное и небесное, 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ru-RU" sz="2400" b="1" dirty="0" smtClean="0">
                    <a:latin typeface="Candara" pitchFamily="34" charset="0"/>
                  </a:rPr>
                  <a:t>все, что есть в мире</a:t>
                </a:r>
                <a:endParaRPr lang="ru-RU" sz="2400" b="1" dirty="0">
                  <a:latin typeface="Candara" pitchFamily="34" charset="0"/>
                </a:endParaRPr>
              </a:p>
            </p:txBody>
          </p:sp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1976738" y="3995558"/>
                <a:ext cx="3476010" cy="4356"/>
              </a:xfrm>
              <a:prstGeom prst="straightConnector1">
                <a:avLst/>
              </a:prstGeom>
              <a:ln w="50800" cmpd="sng">
                <a:solidFill>
                  <a:schemeClr val="tx1"/>
                </a:solidFill>
                <a:prstDash val="sysDash"/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205838" y="1403473"/>
                <a:ext cx="3017812" cy="985728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>
                  <a:lnSpc>
                    <a:spcPts val="2200"/>
                  </a:lnSpc>
                </a:pPr>
                <a:r>
                  <a:rPr lang="ru-RU" sz="2400" b="1" cap="all" dirty="0" smtClean="0">
                    <a:latin typeface="Candara" pitchFamily="34" charset="0"/>
                  </a:rPr>
                  <a:t>высшее</a:t>
                </a:r>
                <a:r>
                  <a:rPr lang="ru-RU" sz="2400" b="1" dirty="0" smtClean="0">
                    <a:latin typeface="Candara" pitchFamily="34" charset="0"/>
                  </a:rPr>
                  <a:t>,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ru-RU" sz="2400" b="1" dirty="0" smtClean="0">
                    <a:latin typeface="Candara" pitchFamily="34" charset="0"/>
                  </a:rPr>
                  <a:t>(незаурядное, 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ru-RU" sz="2400" b="1" dirty="0" smtClean="0">
                    <a:latin typeface="Candara" pitchFamily="34" charset="0"/>
                  </a:rPr>
                  <a:t>все, чего нет в мире)</a:t>
                </a:r>
                <a:endParaRPr lang="ru-RU" sz="2400" b="1" dirty="0">
                  <a:latin typeface="Candara" pitchFamily="34" charset="0"/>
                </a:endParaRPr>
              </a:p>
            </p:txBody>
          </p:sp>
        </p:grpSp>
        <p:grpSp>
          <p:nvGrpSpPr>
            <p:cNvPr id="9" name="Группа 22"/>
            <p:cNvGrpSpPr/>
            <p:nvPr/>
          </p:nvGrpSpPr>
          <p:grpSpPr>
            <a:xfrm>
              <a:off x="627144" y="3071810"/>
              <a:ext cx="1435021" cy="1218817"/>
              <a:chOff x="627144" y="2714620"/>
              <a:chExt cx="1435021" cy="1218817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1500166" y="2714620"/>
                <a:ext cx="561999" cy="675525"/>
                <a:chOff x="6231116" y="3071810"/>
                <a:chExt cx="1182362" cy="1643074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6429388" y="3071810"/>
                  <a:ext cx="785818" cy="42862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3" name="Группа 62"/>
                <p:cNvGrpSpPr/>
                <p:nvPr/>
              </p:nvGrpSpPr>
              <p:grpSpPr>
                <a:xfrm>
                  <a:off x="6231116" y="3571876"/>
                  <a:ext cx="1182362" cy="1143008"/>
                  <a:chOff x="6266835" y="3571876"/>
                  <a:chExt cx="1182362" cy="1143008"/>
                </a:xfrm>
              </p:grpSpPr>
              <p:sp>
                <p:nvSpPr>
                  <p:cNvPr id="16" name="Прямоугольник 15"/>
                  <p:cNvSpPr/>
                  <p:nvPr/>
                </p:nvSpPr>
                <p:spPr>
                  <a:xfrm>
                    <a:off x="6643702" y="3571876"/>
                    <a:ext cx="428628" cy="64294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393669" y="4464851"/>
                    <a:ext cx="500066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6822297" y="4464851"/>
                    <a:ext cx="500066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16200000" flipH="1">
                    <a:off x="7092007" y="3571876"/>
                    <a:ext cx="357190" cy="3571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6266835" y="3571876"/>
                    <a:ext cx="357190" cy="3571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1" name="TextBox 20"/>
              <p:cNvSpPr txBox="1"/>
              <p:nvPr/>
            </p:nvSpPr>
            <p:spPr>
              <a:xfrm>
                <a:off x="627144" y="3287106"/>
                <a:ext cx="14287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b="1" dirty="0" smtClean="0"/>
                  <a:t>авантюрист </a:t>
                </a:r>
                <a:r>
                  <a:rPr lang="en-US" b="1" dirty="0" smtClean="0"/>
                  <a:t>virtuoso</a:t>
                </a:r>
                <a:endParaRPr lang="ru-RU" b="1" dirty="0"/>
              </a:p>
            </p:txBody>
          </p:sp>
        </p:grpSp>
        <p:sp>
          <p:nvSpPr>
            <p:cNvPr id="24" name="Прямоугольник 23"/>
            <p:cNvSpPr/>
            <p:nvPr/>
          </p:nvSpPr>
          <p:spPr>
            <a:xfrm rot="16200000">
              <a:off x="873748" y="3730322"/>
              <a:ext cx="285751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Candara" pitchFamily="34" charset="0"/>
                </a:rPr>
                <a:t>святое стремление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457199" y="1600200"/>
            <a:ext cx="3328983" cy="4525963"/>
            <a:chOff x="357221" y="1500174"/>
            <a:chExt cx="2878092" cy="3241240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7221" y="1500174"/>
              <a:ext cx="2428829" cy="3143272"/>
              <a:chOff x="357221" y="1500174"/>
              <a:chExt cx="2428829" cy="3143272"/>
            </a:xfrm>
          </p:grpSpPr>
          <p:sp>
            <p:nvSpPr>
              <p:cNvPr id="7" name="Полилиния 6"/>
              <p:cNvSpPr/>
              <p:nvPr/>
            </p:nvSpPr>
            <p:spPr>
              <a:xfrm flipH="1">
                <a:off x="1214414" y="1596381"/>
                <a:ext cx="1571636" cy="3047065"/>
              </a:xfrm>
              <a:custGeom>
                <a:avLst/>
                <a:gdLst>
                  <a:gd name="connsiteX0" fmla="*/ 0 w 1324304"/>
                  <a:gd name="connsiteY0" fmla="*/ 0 h 3405351"/>
                  <a:gd name="connsiteX1" fmla="*/ 1308538 w 1324304"/>
                  <a:gd name="connsiteY1" fmla="*/ 1497724 h 3405351"/>
                  <a:gd name="connsiteX2" fmla="*/ 1324304 w 1324304"/>
                  <a:gd name="connsiteY2" fmla="*/ 3405351 h 3405351"/>
                  <a:gd name="connsiteX3" fmla="*/ 1324304 w 1324304"/>
                  <a:gd name="connsiteY3" fmla="*/ 3405351 h 3405351"/>
                  <a:gd name="connsiteX0" fmla="*/ 0 w 1324304"/>
                  <a:gd name="connsiteY0" fmla="*/ 0 h 3405351"/>
                  <a:gd name="connsiteX1" fmla="*/ 1322315 w 1324304"/>
                  <a:gd name="connsiteY1" fmla="*/ 1661146 h 3405351"/>
                  <a:gd name="connsiteX2" fmla="*/ 1324304 w 1324304"/>
                  <a:gd name="connsiteY2" fmla="*/ 3405351 h 3405351"/>
                  <a:gd name="connsiteX3" fmla="*/ 1324304 w 1324304"/>
                  <a:gd name="connsiteY3" fmla="*/ 3405351 h 3405351"/>
                  <a:gd name="connsiteX0" fmla="*/ 0 w 1324304"/>
                  <a:gd name="connsiteY0" fmla="*/ 0 h 3405351"/>
                  <a:gd name="connsiteX1" fmla="*/ 1322315 w 1324304"/>
                  <a:gd name="connsiteY1" fmla="*/ 1910318 h 3405351"/>
                  <a:gd name="connsiteX2" fmla="*/ 1324304 w 1324304"/>
                  <a:gd name="connsiteY2" fmla="*/ 3405351 h 3405351"/>
                  <a:gd name="connsiteX3" fmla="*/ 1324304 w 1324304"/>
                  <a:gd name="connsiteY3" fmla="*/ 3405351 h 3405351"/>
                  <a:gd name="connsiteX0" fmla="*/ 0 w 1324304"/>
                  <a:gd name="connsiteY0" fmla="*/ 0 h 3405351"/>
                  <a:gd name="connsiteX1" fmla="*/ 1324304 w 1324304"/>
                  <a:gd name="connsiteY1" fmla="*/ 2062702 h 3405351"/>
                  <a:gd name="connsiteX2" fmla="*/ 1324304 w 1324304"/>
                  <a:gd name="connsiteY2" fmla="*/ 3405351 h 3405351"/>
                  <a:gd name="connsiteX3" fmla="*/ 1324304 w 1324304"/>
                  <a:gd name="connsiteY3" fmla="*/ 3405351 h 3405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4304" h="3405351">
                    <a:moveTo>
                      <a:pt x="0" y="0"/>
                    </a:moveTo>
                    <a:lnTo>
                      <a:pt x="1324304" y="2062702"/>
                    </a:lnTo>
                    <a:lnTo>
                      <a:pt x="1324304" y="3405351"/>
                    </a:lnTo>
                    <a:lnTo>
                      <a:pt x="1324304" y="3405351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 Box 12"/>
              <p:cNvSpPr txBox="1">
                <a:spLocks noChangeArrowheads="1"/>
              </p:cNvSpPr>
              <p:nvPr/>
            </p:nvSpPr>
            <p:spPr bwMode="auto">
              <a:xfrm>
                <a:off x="571472" y="1500174"/>
                <a:ext cx="1571636" cy="28331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ndara" pitchFamily="34" charset="0"/>
                    <a:ea typeface="Times New Roman" pitchFamily="18" charset="0"/>
                    <a:cs typeface="Times New Roman" pitchFamily="18" charset="0"/>
                  </a:rPr>
                  <a:t>ИМ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Freeform 14"/>
              <p:cNvSpPr>
                <a:spLocks/>
              </p:cNvSpPr>
              <p:nvPr/>
            </p:nvSpPr>
            <p:spPr bwMode="auto">
              <a:xfrm>
                <a:off x="928662" y="2466542"/>
                <a:ext cx="1301252" cy="1105334"/>
              </a:xfrm>
              <a:custGeom>
                <a:avLst/>
                <a:gdLst>
                  <a:gd name="connsiteX0" fmla="*/ 0 w 8010"/>
                  <a:gd name="connsiteY0" fmla="*/ 0 h 10000"/>
                  <a:gd name="connsiteX1" fmla="*/ 5963 w 8010"/>
                  <a:gd name="connsiteY1" fmla="*/ 0 h 10000"/>
                  <a:gd name="connsiteX2" fmla="*/ 8010 w 8010"/>
                  <a:gd name="connsiteY2" fmla="*/ 10000 h 10000"/>
                  <a:gd name="connsiteX0" fmla="*/ 0 w 10000"/>
                  <a:gd name="connsiteY0" fmla="*/ 67 h 10067"/>
                  <a:gd name="connsiteX1" fmla="*/ 1598 w 10000"/>
                  <a:gd name="connsiteY1" fmla="*/ 67 h 10067"/>
                  <a:gd name="connsiteX2" fmla="*/ 7444 w 10000"/>
                  <a:gd name="connsiteY2" fmla="*/ 67 h 10067"/>
                  <a:gd name="connsiteX3" fmla="*/ 10000 w 10000"/>
                  <a:gd name="connsiteY3" fmla="*/ 10067 h 10067"/>
                  <a:gd name="connsiteX0" fmla="*/ 0 w 8402"/>
                  <a:gd name="connsiteY0" fmla="*/ 0 h 10000"/>
                  <a:gd name="connsiteX1" fmla="*/ 5846 w 8402"/>
                  <a:gd name="connsiteY1" fmla="*/ 0 h 10000"/>
                  <a:gd name="connsiteX2" fmla="*/ 8402 w 840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2" h="10000">
                    <a:moveTo>
                      <a:pt x="0" y="0"/>
                    </a:moveTo>
                    <a:lnTo>
                      <a:pt x="5846" y="0"/>
                    </a:lnTo>
                    <a:lnTo>
                      <a:pt x="8402" y="1000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arrow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Freeform 14"/>
              <p:cNvSpPr>
                <a:spLocks/>
              </p:cNvSpPr>
              <p:nvPr/>
            </p:nvSpPr>
            <p:spPr bwMode="auto">
              <a:xfrm>
                <a:off x="928662" y="2261170"/>
                <a:ext cx="1494472" cy="1183872"/>
              </a:xfrm>
              <a:custGeom>
                <a:avLst/>
                <a:gdLst>
                  <a:gd name="connsiteX0" fmla="*/ 0 w 8010"/>
                  <a:gd name="connsiteY0" fmla="*/ 0 h 10000"/>
                  <a:gd name="connsiteX1" fmla="*/ 5963 w 8010"/>
                  <a:gd name="connsiteY1" fmla="*/ 0 h 10000"/>
                  <a:gd name="connsiteX2" fmla="*/ 8010 w 8010"/>
                  <a:gd name="connsiteY2" fmla="*/ 10000 h 10000"/>
                  <a:gd name="connsiteX0" fmla="*/ 0 w 10000"/>
                  <a:gd name="connsiteY0" fmla="*/ 67 h 10067"/>
                  <a:gd name="connsiteX1" fmla="*/ 1598 w 10000"/>
                  <a:gd name="connsiteY1" fmla="*/ 67 h 10067"/>
                  <a:gd name="connsiteX2" fmla="*/ 7444 w 10000"/>
                  <a:gd name="connsiteY2" fmla="*/ 67 h 10067"/>
                  <a:gd name="connsiteX3" fmla="*/ 10000 w 10000"/>
                  <a:gd name="connsiteY3" fmla="*/ 10067 h 10067"/>
                  <a:gd name="connsiteX0" fmla="*/ 0 w 8402"/>
                  <a:gd name="connsiteY0" fmla="*/ 0 h 10000"/>
                  <a:gd name="connsiteX1" fmla="*/ 5846 w 8402"/>
                  <a:gd name="connsiteY1" fmla="*/ 0 h 10000"/>
                  <a:gd name="connsiteX2" fmla="*/ 8402 w 840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2" h="10000">
                    <a:moveTo>
                      <a:pt x="0" y="0"/>
                    </a:moveTo>
                    <a:lnTo>
                      <a:pt x="5846" y="0"/>
                    </a:lnTo>
                    <a:lnTo>
                      <a:pt x="8402" y="1000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arrow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919643" y="2066171"/>
                <a:ext cx="1666911" cy="1262410"/>
              </a:xfrm>
              <a:custGeom>
                <a:avLst/>
                <a:gdLst>
                  <a:gd name="connsiteX0" fmla="*/ 0 w 8010"/>
                  <a:gd name="connsiteY0" fmla="*/ 0 h 10000"/>
                  <a:gd name="connsiteX1" fmla="*/ 5963 w 8010"/>
                  <a:gd name="connsiteY1" fmla="*/ 0 h 10000"/>
                  <a:gd name="connsiteX2" fmla="*/ 8010 w 8010"/>
                  <a:gd name="connsiteY2" fmla="*/ 10000 h 10000"/>
                  <a:gd name="connsiteX0" fmla="*/ 0 w 10000"/>
                  <a:gd name="connsiteY0" fmla="*/ 67 h 10067"/>
                  <a:gd name="connsiteX1" fmla="*/ 1598 w 10000"/>
                  <a:gd name="connsiteY1" fmla="*/ 67 h 10067"/>
                  <a:gd name="connsiteX2" fmla="*/ 7444 w 10000"/>
                  <a:gd name="connsiteY2" fmla="*/ 67 h 10067"/>
                  <a:gd name="connsiteX3" fmla="*/ 10000 w 10000"/>
                  <a:gd name="connsiteY3" fmla="*/ 10067 h 10067"/>
                  <a:gd name="connsiteX0" fmla="*/ 0 w 8402"/>
                  <a:gd name="connsiteY0" fmla="*/ 0 h 10000"/>
                  <a:gd name="connsiteX1" fmla="*/ 5846 w 8402"/>
                  <a:gd name="connsiteY1" fmla="*/ 0 h 10000"/>
                  <a:gd name="connsiteX2" fmla="*/ 8402 w 840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2" h="10000">
                    <a:moveTo>
                      <a:pt x="0" y="0"/>
                    </a:moveTo>
                    <a:lnTo>
                      <a:pt x="5846" y="0"/>
                    </a:lnTo>
                    <a:lnTo>
                      <a:pt x="8402" y="1000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arrow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Freeform 14"/>
              <p:cNvSpPr>
                <a:spLocks noChangeAspect="1"/>
              </p:cNvSpPr>
              <p:nvPr/>
            </p:nvSpPr>
            <p:spPr bwMode="auto">
              <a:xfrm>
                <a:off x="357221" y="1837819"/>
                <a:ext cx="1889854" cy="519709"/>
              </a:xfrm>
              <a:custGeom>
                <a:avLst/>
                <a:gdLst>
                  <a:gd name="connsiteX0" fmla="*/ 0 w 10140"/>
                  <a:gd name="connsiteY0" fmla="*/ 10000 h 10000"/>
                  <a:gd name="connsiteX1" fmla="*/ 1990 w 10140"/>
                  <a:gd name="connsiteY1" fmla="*/ 0 h 10000"/>
                  <a:gd name="connsiteX2" fmla="*/ 7953 w 10140"/>
                  <a:gd name="connsiteY2" fmla="*/ 0 h 10000"/>
                  <a:gd name="connsiteX3" fmla="*/ 10140 w 10140"/>
                  <a:gd name="connsiteY3" fmla="*/ 9551 h 10000"/>
                  <a:gd name="connsiteX0" fmla="*/ 0 w 9880"/>
                  <a:gd name="connsiteY0" fmla="*/ 10000 h 10000"/>
                  <a:gd name="connsiteX1" fmla="*/ 1990 w 9880"/>
                  <a:gd name="connsiteY1" fmla="*/ 0 h 10000"/>
                  <a:gd name="connsiteX2" fmla="*/ 7953 w 9880"/>
                  <a:gd name="connsiteY2" fmla="*/ 0 h 10000"/>
                  <a:gd name="connsiteX3" fmla="*/ 9880 w 9880"/>
                  <a:gd name="connsiteY3" fmla="*/ 8641 h 10000"/>
                  <a:gd name="connsiteX0" fmla="*/ 0 w 8684"/>
                  <a:gd name="connsiteY0" fmla="*/ 3184 h 8641"/>
                  <a:gd name="connsiteX1" fmla="*/ 698 w 8684"/>
                  <a:gd name="connsiteY1" fmla="*/ 0 h 8641"/>
                  <a:gd name="connsiteX2" fmla="*/ 6734 w 8684"/>
                  <a:gd name="connsiteY2" fmla="*/ 0 h 8641"/>
                  <a:gd name="connsiteX3" fmla="*/ 8684 w 8684"/>
                  <a:gd name="connsiteY3" fmla="*/ 8641 h 8641"/>
                  <a:gd name="connsiteX0" fmla="*/ 0 w 9327"/>
                  <a:gd name="connsiteY0" fmla="*/ 3829 h 3829"/>
                  <a:gd name="connsiteX1" fmla="*/ 804 w 9327"/>
                  <a:gd name="connsiteY1" fmla="*/ 144 h 3829"/>
                  <a:gd name="connsiteX2" fmla="*/ 7754 w 9327"/>
                  <a:gd name="connsiteY2" fmla="*/ 144 h 3829"/>
                  <a:gd name="connsiteX3" fmla="*/ 9327 w 9327"/>
                  <a:gd name="connsiteY3" fmla="*/ 0 h 3829"/>
                  <a:gd name="connsiteX0" fmla="*/ 0 w 10000"/>
                  <a:gd name="connsiteY0" fmla="*/ 10000 h 10000"/>
                  <a:gd name="connsiteX1" fmla="*/ 862 w 10000"/>
                  <a:gd name="connsiteY1" fmla="*/ 376 h 10000"/>
                  <a:gd name="connsiteX2" fmla="*/ 10000 w 10000"/>
                  <a:gd name="connsiteY2" fmla="*/ 0 h 10000"/>
                  <a:gd name="connsiteX0" fmla="*/ 0 w 8595"/>
                  <a:gd name="connsiteY0" fmla="*/ 10000 h 10000"/>
                  <a:gd name="connsiteX1" fmla="*/ 862 w 8595"/>
                  <a:gd name="connsiteY1" fmla="*/ 376 h 10000"/>
                  <a:gd name="connsiteX2" fmla="*/ 8595 w 8595"/>
                  <a:gd name="connsiteY2" fmla="*/ 0 h 10000"/>
                  <a:gd name="connsiteX0" fmla="*/ 0 w 10000"/>
                  <a:gd name="connsiteY0" fmla="*/ 10000 h 10000"/>
                  <a:gd name="connsiteX1" fmla="*/ 1503 w 10000"/>
                  <a:gd name="connsiteY1" fmla="*/ 0 h 10000"/>
                  <a:gd name="connsiteX2" fmla="*/ 10000 w 10000"/>
                  <a:gd name="connsiteY2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10000">
                    <a:moveTo>
                      <a:pt x="0" y="10000"/>
                    </a:moveTo>
                    <a:lnTo>
                      <a:pt x="1503" y="0"/>
                    </a:lnTo>
                    <a:lnTo>
                      <a:pt x="10000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arrow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571472" y="1825280"/>
                <a:ext cx="460691" cy="2659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prstClr val="black"/>
                    </a:solidFill>
                    <a:latin typeface="Candara" pitchFamily="34" charset="0"/>
                    <a:ea typeface="Times New Roman" pitchFamily="18" charset="0"/>
                    <a:cs typeface="Times New Roman" pitchFamily="18" charset="0"/>
                  </a:rPr>
                  <a:t>ИМ</a:t>
                </a:r>
                <a:r>
                  <a:rPr lang="en-US" b="1" dirty="0" smtClean="0">
                    <a:solidFill>
                      <a:prstClr val="black"/>
                    </a:solidFill>
                    <a:latin typeface="Candara" pitchFamily="34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750067" y="2024303"/>
                <a:ext cx="485806" cy="2659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prstClr val="black"/>
                    </a:solidFill>
                    <a:latin typeface="Candara" pitchFamily="34" charset="0"/>
                    <a:ea typeface="Times New Roman" pitchFamily="18" charset="0"/>
                    <a:cs typeface="Times New Roman" pitchFamily="18" charset="0"/>
                  </a:rPr>
                  <a:t>ИМ2</a:t>
                </a: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28662" y="2223326"/>
                <a:ext cx="484610" cy="2659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 smtClean="0">
                    <a:solidFill>
                      <a:prstClr val="black"/>
                    </a:solidFill>
                    <a:latin typeface="Candara" pitchFamily="34" charset="0"/>
                    <a:ea typeface="Times New Roman" pitchFamily="18" charset="0"/>
                    <a:cs typeface="Times New Roman" pitchFamily="18" charset="0"/>
                  </a:rPr>
                  <a:t>ИМ3</a:t>
                </a:r>
                <a:endParaRPr lang="ru-RU" dirty="0"/>
              </a:p>
            </p:txBody>
          </p:sp>
        </p:grpSp>
        <p:sp>
          <p:nvSpPr>
            <p:cNvPr id="6" name="Дуга 5"/>
            <p:cNvSpPr/>
            <p:nvPr/>
          </p:nvSpPr>
          <p:spPr>
            <a:xfrm rot="18860311">
              <a:off x="1213376" y="2719477"/>
              <a:ext cx="2500330" cy="1543544"/>
            </a:xfrm>
            <a:prstGeom prst="arc">
              <a:avLst>
                <a:gd name="adj1" fmla="val 8234666"/>
                <a:gd name="adj2" fmla="val 19945489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 type="non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" name="Овал 17"/>
          <p:cNvSpPr/>
          <p:nvPr/>
        </p:nvSpPr>
        <p:spPr>
          <a:xfrm>
            <a:off x="2881300" y="4167193"/>
            <a:ext cx="571504" cy="57150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 type="none" w="lg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latin typeface="Candara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690799" y="4333882"/>
            <a:ext cx="571504" cy="57150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 type="none" w="lg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500298" y="4500570"/>
            <a:ext cx="571504" cy="57150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 type="none" w="lg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И1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3373" y="1857364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ходе эволюции ИМ разворачивалось, принимая разные формы, и именно эти частные формы </a:t>
            </a:r>
            <a:r>
              <a:rPr lang="ru-RU" dirty="0" err="1" smtClean="0"/>
              <a:t>институционализировались</a:t>
            </a:r>
            <a:r>
              <a:rPr lang="ru-RU" dirty="0" smtClean="0"/>
              <a:t> в локальные институты,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Candara" pitchFamily="34" charset="0"/>
              </a:rPr>
              <a:t>метабасис</a:t>
            </a:r>
            <a:r>
              <a:rPr lang="ru-RU" dirty="0" smtClean="0">
                <a:latin typeface="Candara" pitchFamily="34" charset="0"/>
              </a:rPr>
              <a:t>: «бастарды» и «монстры»</a:t>
            </a:r>
            <a:endParaRPr lang="ru-RU" dirty="0">
              <a:latin typeface="Candara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642910" y="2928922"/>
            <a:ext cx="371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42910" y="4393401"/>
            <a:ext cx="371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>
            <a:off x="1571604" y="4500570"/>
            <a:ext cx="8047865" cy="1357298"/>
            <a:chOff x="1571604" y="4643446"/>
            <a:chExt cx="8047865" cy="1357298"/>
          </a:xfrm>
        </p:grpSpPr>
        <p:grpSp>
          <p:nvGrpSpPr>
            <p:cNvPr id="3" name="Группа 191"/>
            <p:cNvGrpSpPr/>
            <p:nvPr/>
          </p:nvGrpSpPr>
          <p:grpSpPr>
            <a:xfrm>
              <a:off x="1571604" y="4643446"/>
              <a:ext cx="1714512" cy="1357298"/>
              <a:chOff x="115977" y="2751501"/>
              <a:chExt cx="2384321" cy="2196350"/>
            </a:xfrm>
            <a:noFill/>
          </p:grpSpPr>
          <p:sp>
            <p:nvSpPr>
              <p:cNvPr id="55" name="Овал 54"/>
              <p:cNvSpPr/>
              <p:nvPr/>
            </p:nvSpPr>
            <p:spPr>
              <a:xfrm>
                <a:off x="142876" y="3948087"/>
                <a:ext cx="2357422" cy="99976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sz="2800" b="1" dirty="0" smtClean="0">
                    <a:solidFill>
                      <a:schemeClr val="tx1"/>
                    </a:solidFill>
                  </a:rPr>
                  <a:t>Р1</a:t>
                </a:r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115977" y="2751501"/>
                <a:ext cx="2384320" cy="99976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sz="2800" b="1" dirty="0" smtClean="0">
                    <a:solidFill>
                      <a:schemeClr val="tx1"/>
                    </a:solidFill>
                    <a:latin typeface="Candara" pitchFamily="34" charset="0"/>
                  </a:rPr>
                  <a:t>УЗ1</a:t>
                </a:r>
                <a:endParaRPr lang="ru-RU" sz="2800" b="1" dirty="0">
                  <a:solidFill>
                    <a:schemeClr val="tx1"/>
                  </a:solidFill>
                  <a:latin typeface="Candara" pitchFamily="34" charset="0"/>
                </a:endParaRPr>
              </a:p>
            </p:txBody>
          </p:sp>
          <p:cxnSp>
            <p:nvCxnSpPr>
              <p:cNvPr id="58" name="Прямая со стрелкой 57"/>
              <p:cNvCxnSpPr>
                <a:stCxn id="56" idx="2"/>
                <a:endCxn id="59" idx="6"/>
              </p:cNvCxnSpPr>
              <p:nvPr/>
            </p:nvCxnSpPr>
            <p:spPr>
              <a:xfrm rot="10800000" flipH="1" flipV="1">
                <a:off x="115977" y="3251382"/>
                <a:ext cx="260306" cy="1034873"/>
              </a:xfrm>
              <a:prstGeom prst="straightConnector1">
                <a:avLst/>
              </a:prstGeom>
              <a:grpFill/>
              <a:ln w="31750">
                <a:solidFill>
                  <a:schemeClr val="tx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Овал 58"/>
              <p:cNvSpPr/>
              <p:nvPr/>
            </p:nvSpPr>
            <p:spPr>
              <a:xfrm rot="16200000">
                <a:off x="214283" y="4286256"/>
                <a:ext cx="324000" cy="324000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Овал 59"/>
              <p:cNvSpPr/>
              <p:nvPr/>
            </p:nvSpPr>
            <p:spPr>
              <a:xfrm rot="16200000">
                <a:off x="2071670" y="3143248"/>
                <a:ext cx="324000" cy="324000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Прямая со стрелкой 60"/>
              <p:cNvCxnSpPr>
                <a:stCxn id="55" idx="6"/>
                <a:endCxn id="60" idx="2"/>
              </p:cNvCxnSpPr>
              <p:nvPr/>
            </p:nvCxnSpPr>
            <p:spPr>
              <a:xfrm flipH="1" flipV="1">
                <a:off x="2233670" y="3467248"/>
                <a:ext cx="266628" cy="980721"/>
              </a:xfrm>
              <a:prstGeom prst="straightConnector1">
                <a:avLst/>
              </a:prstGeom>
              <a:grpFill/>
              <a:ln w="31750">
                <a:solidFill>
                  <a:schemeClr val="tx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Прямоугольник 72"/>
            <p:cNvSpPr/>
            <p:nvPr/>
          </p:nvSpPr>
          <p:spPr>
            <a:xfrm>
              <a:off x="5000628" y="4845042"/>
              <a:ext cx="461884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err="1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межинституциональный</a:t>
              </a:r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 </a:t>
              </a:r>
              <a:r>
                <a:rPr lang="ru-RU" sz="2800" dirty="0" err="1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метабасис</a:t>
              </a:r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  – </a:t>
              </a:r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«</a:t>
              </a:r>
              <a:r>
                <a:rPr lang="ru-RU" sz="2800" b="1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монстры</a:t>
              </a:r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»</a:t>
              </a:r>
              <a:endParaRPr lang="ru-RU" sz="2800" dirty="0">
                <a:solidFill>
                  <a:prstClr val="black"/>
                </a:solidFill>
                <a:latin typeface="Candara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714348" y="1571612"/>
            <a:ext cx="8497576" cy="1250141"/>
            <a:chOff x="714348" y="1571612"/>
            <a:chExt cx="8497576" cy="1250141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5000628" y="1935072"/>
              <a:ext cx="42112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разрешенные обмены</a:t>
              </a:r>
              <a:endParaRPr lang="ru-RU" sz="1100" dirty="0"/>
            </a:p>
          </p:txBody>
        </p:sp>
        <p:grpSp>
          <p:nvGrpSpPr>
            <p:cNvPr id="4" name="Группа 114"/>
            <p:cNvGrpSpPr/>
            <p:nvPr/>
          </p:nvGrpSpPr>
          <p:grpSpPr>
            <a:xfrm>
              <a:off x="714348" y="1571612"/>
              <a:ext cx="3429024" cy="1250141"/>
              <a:chOff x="714348" y="1571612"/>
              <a:chExt cx="3429024" cy="1250141"/>
            </a:xfrm>
          </p:grpSpPr>
          <p:grpSp>
            <p:nvGrpSpPr>
              <p:cNvPr id="5" name="Группа 191"/>
              <p:cNvGrpSpPr/>
              <p:nvPr/>
            </p:nvGrpSpPr>
            <p:grpSpPr>
              <a:xfrm>
                <a:off x="714348" y="1571612"/>
                <a:ext cx="1643074" cy="1250141"/>
                <a:chOff x="115977" y="2751501"/>
                <a:chExt cx="2384321" cy="2196350"/>
              </a:xfrm>
              <a:noFill/>
            </p:grpSpPr>
            <p:sp>
              <p:nvSpPr>
                <p:cNvPr id="44" name="Овал 43"/>
                <p:cNvSpPr/>
                <p:nvPr/>
              </p:nvSpPr>
              <p:spPr>
                <a:xfrm>
                  <a:off x="142876" y="3948087"/>
                  <a:ext cx="2357422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</a:rPr>
                    <a:t>Р1</a:t>
                  </a:r>
                  <a:endParaRPr lang="ru-RU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Овал 44"/>
                <p:cNvSpPr/>
                <p:nvPr/>
              </p:nvSpPr>
              <p:spPr>
                <a:xfrm>
                  <a:off x="115977" y="2751501"/>
                  <a:ext cx="2384320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  <a:latin typeface="Candara" pitchFamily="34" charset="0"/>
                    </a:rPr>
                    <a:t>Р1</a:t>
                  </a:r>
                  <a:endParaRPr lang="ru-RU" sz="2800" b="1" dirty="0">
                    <a:solidFill>
                      <a:schemeClr val="tx1"/>
                    </a:solidFill>
                    <a:latin typeface="Candara" pitchFamily="34" charset="0"/>
                  </a:endParaRPr>
                </a:p>
              </p:txBody>
            </p:sp>
            <p:cxnSp>
              <p:nvCxnSpPr>
                <p:cNvPr id="46" name="Прямая со стрелкой 45"/>
                <p:cNvCxnSpPr>
                  <a:stCxn id="45" idx="2"/>
                  <a:endCxn id="48" idx="6"/>
                </p:cNvCxnSpPr>
                <p:nvPr/>
              </p:nvCxnSpPr>
              <p:spPr>
                <a:xfrm rot="10800000" flipH="1" flipV="1">
                  <a:off x="115977" y="3251382"/>
                  <a:ext cx="260306" cy="1034873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Овал 47"/>
                <p:cNvSpPr/>
                <p:nvPr/>
              </p:nvSpPr>
              <p:spPr>
                <a:xfrm rot="16200000">
                  <a:off x="214283" y="4286256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Овал 48"/>
                <p:cNvSpPr/>
                <p:nvPr/>
              </p:nvSpPr>
              <p:spPr>
                <a:xfrm rot="16200000">
                  <a:off x="2071670" y="3143248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1" name="Прямая со стрелкой 50"/>
                <p:cNvCxnSpPr>
                  <a:stCxn id="44" idx="6"/>
                  <a:endCxn id="49" idx="2"/>
                </p:cNvCxnSpPr>
                <p:nvPr/>
              </p:nvCxnSpPr>
              <p:spPr>
                <a:xfrm flipH="1" flipV="1">
                  <a:off x="2233670" y="3467248"/>
                  <a:ext cx="266628" cy="980721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Группа 191"/>
              <p:cNvGrpSpPr/>
              <p:nvPr/>
            </p:nvGrpSpPr>
            <p:grpSpPr>
              <a:xfrm>
                <a:off x="2500298" y="1571612"/>
                <a:ext cx="1643074" cy="1250141"/>
                <a:chOff x="115977" y="2751501"/>
                <a:chExt cx="2384321" cy="2196350"/>
              </a:xfrm>
              <a:noFill/>
            </p:grpSpPr>
            <p:sp>
              <p:nvSpPr>
                <p:cNvPr id="33" name="Овал 32"/>
                <p:cNvSpPr/>
                <p:nvPr/>
              </p:nvSpPr>
              <p:spPr>
                <a:xfrm>
                  <a:off x="142876" y="3948087"/>
                  <a:ext cx="2357422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</a:rPr>
                    <a:t>УЗ1</a:t>
                  </a:r>
                  <a:endParaRPr lang="ru-RU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Овал 33"/>
                <p:cNvSpPr/>
                <p:nvPr/>
              </p:nvSpPr>
              <p:spPr>
                <a:xfrm>
                  <a:off x="115977" y="2751501"/>
                  <a:ext cx="2384320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  <a:latin typeface="Candara" pitchFamily="34" charset="0"/>
                    </a:rPr>
                    <a:t>УЗ1</a:t>
                  </a:r>
                  <a:endParaRPr lang="ru-RU" sz="2800" b="1" dirty="0">
                    <a:solidFill>
                      <a:schemeClr val="tx1"/>
                    </a:solidFill>
                    <a:latin typeface="Candara" pitchFamily="34" charset="0"/>
                  </a:endParaRPr>
                </a:p>
              </p:txBody>
            </p:sp>
            <p:cxnSp>
              <p:nvCxnSpPr>
                <p:cNvPr id="35" name="Прямая со стрелкой 34"/>
                <p:cNvCxnSpPr>
                  <a:stCxn id="34" idx="2"/>
                  <a:endCxn id="36" idx="6"/>
                </p:cNvCxnSpPr>
                <p:nvPr/>
              </p:nvCxnSpPr>
              <p:spPr>
                <a:xfrm rot="10800000" flipH="1" flipV="1">
                  <a:off x="115977" y="3251382"/>
                  <a:ext cx="260306" cy="1034873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Овал 35"/>
                <p:cNvSpPr/>
                <p:nvPr/>
              </p:nvSpPr>
              <p:spPr>
                <a:xfrm rot="16200000">
                  <a:off x="214283" y="4286256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Овал 37"/>
                <p:cNvSpPr/>
                <p:nvPr/>
              </p:nvSpPr>
              <p:spPr>
                <a:xfrm rot="16200000">
                  <a:off x="2071670" y="3143248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9" name="Прямая со стрелкой 38"/>
                <p:cNvCxnSpPr>
                  <a:stCxn id="33" idx="6"/>
                  <a:endCxn id="38" idx="2"/>
                </p:cNvCxnSpPr>
                <p:nvPr/>
              </p:nvCxnSpPr>
              <p:spPr>
                <a:xfrm flipH="1" flipV="1">
                  <a:off x="2233670" y="3467248"/>
                  <a:ext cx="266628" cy="980721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3" name="Группа 52"/>
          <p:cNvGrpSpPr/>
          <p:nvPr/>
        </p:nvGrpSpPr>
        <p:grpSpPr>
          <a:xfrm>
            <a:off x="714348" y="3036091"/>
            <a:ext cx="8429652" cy="1250141"/>
            <a:chOff x="714348" y="3071810"/>
            <a:chExt cx="8429652" cy="1250141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5000628" y="3219827"/>
              <a:ext cx="414337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междисциплинарный </a:t>
              </a:r>
              <a:r>
                <a:rPr lang="ru-RU" sz="2800" dirty="0" err="1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метабасис</a:t>
              </a:r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  – «</a:t>
              </a:r>
              <a:r>
                <a:rPr lang="ru-RU" sz="2800" b="1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бастарды</a:t>
              </a:r>
              <a:r>
                <a:rPr lang="ru-RU" sz="2800" dirty="0" smtClean="0">
                  <a:solidFill>
                    <a:prstClr val="black"/>
                  </a:solidFill>
                  <a:latin typeface="Candara" pitchFamily="34" charset="0"/>
                  <a:ea typeface="+mj-ea"/>
                  <a:cs typeface="+mj-cs"/>
                </a:rPr>
                <a:t>»</a:t>
              </a:r>
              <a:endParaRPr lang="ru-RU" sz="1100" dirty="0"/>
            </a:p>
          </p:txBody>
        </p:sp>
        <p:grpSp>
          <p:nvGrpSpPr>
            <p:cNvPr id="7" name="Группа 115"/>
            <p:cNvGrpSpPr/>
            <p:nvPr/>
          </p:nvGrpSpPr>
          <p:grpSpPr>
            <a:xfrm>
              <a:off x="714348" y="3071810"/>
              <a:ext cx="3429024" cy="1250141"/>
              <a:chOff x="714348" y="3071810"/>
              <a:chExt cx="3429024" cy="1250141"/>
            </a:xfrm>
          </p:grpSpPr>
          <p:grpSp>
            <p:nvGrpSpPr>
              <p:cNvPr id="8" name="Группа 191"/>
              <p:cNvGrpSpPr/>
              <p:nvPr/>
            </p:nvGrpSpPr>
            <p:grpSpPr>
              <a:xfrm>
                <a:off x="714348" y="3071810"/>
                <a:ext cx="1643074" cy="1250141"/>
                <a:chOff x="115977" y="2751501"/>
                <a:chExt cx="2384321" cy="2196350"/>
              </a:xfrm>
              <a:noFill/>
            </p:grpSpPr>
            <p:sp>
              <p:nvSpPr>
                <p:cNvPr id="41" name="Овал 40"/>
                <p:cNvSpPr/>
                <p:nvPr/>
              </p:nvSpPr>
              <p:spPr>
                <a:xfrm>
                  <a:off x="142876" y="3948087"/>
                  <a:ext cx="2357422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</a:rPr>
                    <a:t>Р1</a:t>
                  </a:r>
                  <a:endParaRPr lang="ru-RU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Овал 41"/>
                <p:cNvSpPr/>
                <p:nvPr/>
              </p:nvSpPr>
              <p:spPr>
                <a:xfrm>
                  <a:off x="115977" y="2751501"/>
                  <a:ext cx="2384320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  <a:latin typeface="Candara" pitchFamily="34" charset="0"/>
                    </a:rPr>
                    <a:t>Р1</a:t>
                  </a:r>
                  <a:endParaRPr lang="ru-RU" sz="2800" b="1" dirty="0">
                    <a:solidFill>
                      <a:schemeClr val="tx1"/>
                    </a:solidFill>
                    <a:latin typeface="Candara" pitchFamily="34" charset="0"/>
                  </a:endParaRPr>
                </a:p>
              </p:txBody>
            </p:sp>
            <p:cxnSp>
              <p:nvCxnSpPr>
                <p:cNvPr id="43" name="Прямая со стрелкой 42"/>
                <p:cNvCxnSpPr>
                  <a:stCxn id="42" idx="2"/>
                  <a:endCxn id="50" idx="6"/>
                </p:cNvCxnSpPr>
                <p:nvPr/>
              </p:nvCxnSpPr>
              <p:spPr>
                <a:xfrm rot="10800000" flipH="1" flipV="1">
                  <a:off x="115977" y="3251382"/>
                  <a:ext cx="260306" cy="1034873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Овал 49"/>
                <p:cNvSpPr/>
                <p:nvPr/>
              </p:nvSpPr>
              <p:spPr>
                <a:xfrm rot="16200000">
                  <a:off x="214283" y="4286256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Овал 51"/>
                <p:cNvSpPr/>
                <p:nvPr/>
              </p:nvSpPr>
              <p:spPr>
                <a:xfrm rot="16200000">
                  <a:off x="2071670" y="3143248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62" name="Прямая со стрелкой 61"/>
                <p:cNvCxnSpPr>
                  <a:stCxn id="41" idx="6"/>
                  <a:endCxn id="52" idx="2"/>
                </p:cNvCxnSpPr>
                <p:nvPr/>
              </p:nvCxnSpPr>
              <p:spPr>
                <a:xfrm flipH="1" flipV="1">
                  <a:off x="2233670" y="3467248"/>
                  <a:ext cx="266628" cy="980721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191"/>
              <p:cNvGrpSpPr/>
              <p:nvPr/>
            </p:nvGrpSpPr>
            <p:grpSpPr>
              <a:xfrm>
                <a:off x="2500298" y="3071810"/>
                <a:ext cx="1643074" cy="1250141"/>
                <a:chOff x="115977" y="2751501"/>
                <a:chExt cx="2384321" cy="2196350"/>
              </a:xfrm>
              <a:noFill/>
            </p:grpSpPr>
            <p:sp>
              <p:nvSpPr>
                <p:cNvPr id="65" name="Овал 64"/>
                <p:cNvSpPr/>
                <p:nvPr/>
              </p:nvSpPr>
              <p:spPr>
                <a:xfrm>
                  <a:off x="142876" y="3948087"/>
                  <a:ext cx="2357422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</a:rPr>
                    <a:t>УЗ1</a:t>
                  </a:r>
                  <a:endParaRPr lang="ru-RU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Овал 65"/>
                <p:cNvSpPr/>
                <p:nvPr/>
              </p:nvSpPr>
              <p:spPr>
                <a:xfrm>
                  <a:off x="115977" y="2751501"/>
                  <a:ext cx="2384320" cy="99976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  <a:latin typeface="Candara" pitchFamily="34" charset="0"/>
                    </a:rPr>
                    <a:t>УЗ1</a:t>
                  </a:r>
                  <a:endParaRPr lang="ru-RU" sz="2800" b="1" dirty="0">
                    <a:solidFill>
                      <a:schemeClr val="tx1"/>
                    </a:solidFill>
                    <a:latin typeface="Candara" pitchFamily="34" charset="0"/>
                  </a:endParaRPr>
                </a:p>
              </p:txBody>
            </p:sp>
            <p:cxnSp>
              <p:nvCxnSpPr>
                <p:cNvPr id="67" name="Прямая со стрелкой 66"/>
                <p:cNvCxnSpPr>
                  <a:stCxn id="66" idx="2"/>
                  <a:endCxn id="70" idx="6"/>
                </p:cNvCxnSpPr>
                <p:nvPr/>
              </p:nvCxnSpPr>
              <p:spPr>
                <a:xfrm rot="10800000" flipH="1" flipV="1">
                  <a:off x="115977" y="3251382"/>
                  <a:ext cx="260306" cy="1034873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Овал 69"/>
                <p:cNvSpPr/>
                <p:nvPr/>
              </p:nvSpPr>
              <p:spPr>
                <a:xfrm rot="16200000">
                  <a:off x="214283" y="4286256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Овал 70"/>
                <p:cNvSpPr/>
                <p:nvPr/>
              </p:nvSpPr>
              <p:spPr>
                <a:xfrm rot="16200000">
                  <a:off x="2071670" y="3143248"/>
                  <a:ext cx="324000" cy="3240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4" name="Прямая со стрелкой 73"/>
                <p:cNvCxnSpPr>
                  <a:stCxn id="65" idx="6"/>
                  <a:endCxn id="71" idx="2"/>
                </p:cNvCxnSpPr>
                <p:nvPr/>
              </p:nvCxnSpPr>
              <p:spPr>
                <a:xfrm flipH="1" flipV="1">
                  <a:off x="2233670" y="3467248"/>
                  <a:ext cx="266628" cy="980721"/>
                </a:xfrm>
                <a:prstGeom prst="straightConnector1">
                  <a:avLst/>
                </a:prstGeom>
                <a:grpFill/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ndara" pitchFamily="34" charset="0"/>
              </a:rPr>
              <a:t>де–институционализация </a:t>
            </a:r>
            <a:r>
              <a:rPr lang="ru-RU" dirty="0" smtClean="0">
                <a:latin typeface="Candara" pitchFamily="34" charset="0"/>
              </a:rPr>
              <a:t>– 1</a:t>
            </a:r>
            <a:endParaRPr lang="ru-RU" dirty="0">
              <a:latin typeface="Candara" pitchFamily="34" charset="0"/>
            </a:endParaRPr>
          </a:p>
        </p:txBody>
      </p:sp>
      <p:grpSp>
        <p:nvGrpSpPr>
          <p:cNvPr id="3" name="Группа 228"/>
          <p:cNvGrpSpPr/>
          <p:nvPr/>
        </p:nvGrpSpPr>
        <p:grpSpPr>
          <a:xfrm>
            <a:off x="1285852" y="1961374"/>
            <a:ext cx="7000924" cy="4474002"/>
            <a:chOff x="998312" y="2109250"/>
            <a:chExt cx="7651081" cy="4516002"/>
          </a:xfrm>
        </p:grpSpPr>
        <p:grpSp>
          <p:nvGrpSpPr>
            <p:cNvPr id="4" name="Группа 193"/>
            <p:cNvGrpSpPr/>
            <p:nvPr/>
          </p:nvGrpSpPr>
          <p:grpSpPr>
            <a:xfrm>
              <a:off x="998312" y="2109250"/>
              <a:ext cx="7109871" cy="4002852"/>
              <a:chOff x="2116241" y="2725605"/>
              <a:chExt cx="5098933" cy="2786083"/>
            </a:xfrm>
          </p:grpSpPr>
          <p:cxnSp>
            <p:nvCxnSpPr>
              <p:cNvPr id="50" name="Прямая соединительная линия 21"/>
              <p:cNvCxnSpPr/>
              <p:nvPr/>
            </p:nvCxnSpPr>
            <p:spPr>
              <a:xfrm rot="16200000" flipH="1">
                <a:off x="3250396" y="4118646"/>
                <a:ext cx="2786083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191"/>
              <p:cNvGrpSpPr/>
              <p:nvPr/>
            </p:nvGrpSpPr>
            <p:grpSpPr>
              <a:xfrm>
                <a:off x="2116241" y="2928934"/>
                <a:ext cx="2384321" cy="2196350"/>
                <a:chOff x="115977" y="2751501"/>
                <a:chExt cx="2384321" cy="2196350"/>
              </a:xfrm>
            </p:grpSpPr>
            <p:sp>
              <p:nvSpPr>
                <p:cNvPr id="37" name="Овал 36"/>
                <p:cNvSpPr/>
                <p:nvPr/>
              </p:nvSpPr>
              <p:spPr>
                <a:xfrm>
                  <a:off x="142876" y="3948087"/>
                  <a:ext cx="2357422" cy="999764"/>
                </a:xfrm>
                <a:prstGeom prst="ellipse">
                  <a:avLst/>
                </a:prstGeom>
                <a:solidFill>
                  <a:srgbClr val="FF9966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chemeClr val="tx1"/>
                      </a:solidFill>
                    </a:rPr>
                    <a:t>занятие2</a:t>
                  </a:r>
                  <a:endParaRPr lang="ru-RU" sz="2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Овал 52"/>
                <p:cNvSpPr/>
                <p:nvPr/>
              </p:nvSpPr>
              <p:spPr>
                <a:xfrm>
                  <a:off x="115977" y="2751501"/>
                  <a:ext cx="2384320" cy="999764"/>
                </a:xfrm>
                <a:prstGeom prst="ellipse">
                  <a:avLst/>
                </a:prstGeom>
                <a:solidFill>
                  <a:srgbClr val="66FFFF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chemeClr val="tx1"/>
                      </a:solidFill>
                      <a:latin typeface="Candara" pitchFamily="34" charset="0"/>
                    </a:rPr>
                    <a:t>занятие1</a:t>
                  </a:r>
                  <a:endParaRPr lang="ru-RU" sz="2400" b="1" dirty="0">
                    <a:solidFill>
                      <a:schemeClr val="tx1"/>
                    </a:solidFill>
                    <a:latin typeface="Candara" pitchFamily="34" charset="0"/>
                  </a:endParaRPr>
                </a:p>
              </p:txBody>
            </p:sp>
            <p:cxnSp>
              <p:nvCxnSpPr>
                <p:cNvPr id="54" name="Прямая со стрелкой 53"/>
                <p:cNvCxnSpPr>
                  <a:stCxn id="53" idx="2"/>
                  <a:endCxn id="47" idx="6"/>
                </p:cNvCxnSpPr>
                <p:nvPr/>
              </p:nvCxnSpPr>
              <p:spPr>
                <a:xfrm rot="10800000" flipH="1" flipV="1">
                  <a:off x="115977" y="3251382"/>
                  <a:ext cx="260306" cy="1034873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Овал 46"/>
                <p:cNvSpPr/>
                <p:nvPr/>
              </p:nvSpPr>
              <p:spPr>
                <a:xfrm rot="16200000">
                  <a:off x="214283" y="4286256"/>
                  <a:ext cx="324000" cy="324000"/>
                </a:xfrm>
                <a:prstGeom prst="ellipse">
                  <a:avLst/>
                </a:prstGeom>
                <a:solidFill>
                  <a:srgbClr val="66FFFF"/>
                </a:solidFill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Овал 110"/>
                <p:cNvSpPr/>
                <p:nvPr/>
              </p:nvSpPr>
              <p:spPr>
                <a:xfrm rot="16200000">
                  <a:off x="2071670" y="3143248"/>
                  <a:ext cx="324000" cy="324000"/>
                </a:xfrm>
                <a:prstGeom prst="ellipse">
                  <a:avLst/>
                </a:prstGeom>
                <a:solidFill>
                  <a:srgbClr val="FF9966"/>
                </a:solidFill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7" name="Прямая со стрелкой 56"/>
                <p:cNvCxnSpPr>
                  <a:stCxn id="37" idx="6"/>
                  <a:endCxn id="111" idx="2"/>
                </p:cNvCxnSpPr>
                <p:nvPr/>
              </p:nvCxnSpPr>
              <p:spPr>
                <a:xfrm flipH="1" flipV="1">
                  <a:off x="2233670" y="3467248"/>
                  <a:ext cx="266628" cy="980721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Группа 192"/>
              <p:cNvGrpSpPr/>
              <p:nvPr/>
            </p:nvGrpSpPr>
            <p:grpSpPr>
              <a:xfrm>
                <a:off x="4786314" y="2928934"/>
                <a:ext cx="2428860" cy="2196350"/>
                <a:chOff x="2786050" y="2751501"/>
                <a:chExt cx="2428860" cy="2196350"/>
              </a:xfrm>
            </p:grpSpPr>
            <p:sp>
              <p:nvSpPr>
                <p:cNvPr id="140" name="Овал 139"/>
                <p:cNvSpPr/>
                <p:nvPr/>
              </p:nvSpPr>
              <p:spPr>
                <a:xfrm>
                  <a:off x="2786050" y="2751501"/>
                  <a:ext cx="2357422" cy="99976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b="1" dirty="0">
                    <a:solidFill>
                      <a:schemeClr val="tx1"/>
                    </a:solidFill>
                    <a:latin typeface="Candara" pitchFamily="34" charset="0"/>
                  </a:endParaRPr>
                </a:p>
              </p:txBody>
            </p:sp>
            <p:sp>
              <p:nvSpPr>
                <p:cNvPr id="163" name="Овал 162"/>
                <p:cNvSpPr/>
                <p:nvPr/>
              </p:nvSpPr>
              <p:spPr>
                <a:xfrm>
                  <a:off x="2857488" y="3948087"/>
                  <a:ext cx="2357422" cy="99976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" name="Группа 163"/>
                <p:cNvGrpSpPr/>
                <p:nvPr/>
              </p:nvGrpSpPr>
              <p:grpSpPr>
                <a:xfrm>
                  <a:off x="3400270" y="4030970"/>
                  <a:ext cx="1476671" cy="742222"/>
                  <a:chOff x="3257394" y="2745086"/>
                  <a:chExt cx="1476671" cy="742222"/>
                </a:xfrm>
              </p:grpSpPr>
              <p:sp>
                <p:nvSpPr>
                  <p:cNvPr id="144" name="Овал 143"/>
                  <p:cNvSpPr/>
                  <p:nvPr/>
                </p:nvSpPr>
                <p:spPr>
                  <a:xfrm rot="16200000">
                    <a:off x="3339743" y="2737874"/>
                    <a:ext cx="290517" cy="304941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rtlCol="0" anchor="ctr"/>
                  <a:lstStyle/>
                  <a:p>
                    <a:pPr algn="ctr"/>
                    <a:endParaRPr lang="ru-RU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Овал 144"/>
                  <p:cNvSpPr/>
                  <p:nvPr/>
                </p:nvSpPr>
                <p:spPr>
                  <a:xfrm rot="16200000">
                    <a:off x="4436336" y="2850284"/>
                    <a:ext cx="290517" cy="304941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rtlCol="0" anchor="ctr"/>
                  <a:lstStyle/>
                  <a:p>
                    <a:pPr algn="ctr"/>
                    <a:endParaRPr lang="ru-RU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6" name="Овал 145"/>
                  <p:cNvSpPr/>
                  <p:nvPr/>
                </p:nvSpPr>
                <p:spPr>
                  <a:xfrm rot="16200000">
                    <a:off x="3864831" y="3189579"/>
                    <a:ext cx="290517" cy="304941"/>
                  </a:xfrm>
                  <a:prstGeom prst="ellipse">
                    <a:avLst/>
                  </a:prstGeom>
                  <a:solidFill>
                    <a:srgbClr val="FF9966"/>
                  </a:solidFill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endParaRPr lang="ru-RU" sz="24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48" name="Прямая соединительная линия 147"/>
                  <p:cNvCxnSpPr>
                    <a:stCxn id="195" idx="5"/>
                    <a:endCxn id="144" idx="0"/>
                  </p:cNvCxnSpPr>
                  <p:nvPr/>
                </p:nvCxnSpPr>
                <p:spPr>
                  <a:xfrm flipV="1">
                    <a:off x="3257394" y="2890345"/>
                    <a:ext cx="75137" cy="228075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Прямая соединительная линия 148"/>
                  <p:cNvCxnSpPr>
                    <a:stCxn id="195" idx="3"/>
                    <a:endCxn id="146" idx="0"/>
                  </p:cNvCxnSpPr>
                  <p:nvPr/>
                </p:nvCxnSpPr>
                <p:spPr>
                  <a:xfrm>
                    <a:off x="3257394" y="3323845"/>
                    <a:ext cx="600226" cy="18203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Прямая соединительная линия 149"/>
                  <p:cNvCxnSpPr>
                    <a:stCxn id="146" idx="5"/>
                    <a:endCxn id="145" idx="1"/>
                  </p:cNvCxnSpPr>
                  <p:nvPr/>
                </p:nvCxnSpPr>
                <p:spPr>
                  <a:xfrm flipV="1">
                    <a:off x="4117903" y="3105468"/>
                    <a:ext cx="355877" cy="13386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Прямая соединительная линия 152"/>
                  <p:cNvCxnSpPr>
                    <a:stCxn id="144" idx="4"/>
                    <a:endCxn id="145" idx="7"/>
                  </p:cNvCxnSpPr>
                  <p:nvPr/>
                </p:nvCxnSpPr>
                <p:spPr>
                  <a:xfrm>
                    <a:off x="3637472" y="2890345"/>
                    <a:ext cx="836309" cy="9697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6" name="Овал 165"/>
                <p:cNvSpPr/>
                <p:nvPr/>
              </p:nvSpPr>
              <p:spPr>
                <a:xfrm rot="16870860">
                  <a:off x="3021462" y="3214549"/>
                  <a:ext cx="290517" cy="30494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8" name="Овал 167"/>
                <p:cNvSpPr/>
                <p:nvPr/>
              </p:nvSpPr>
              <p:spPr>
                <a:xfrm rot="16870860">
                  <a:off x="4318734" y="2894472"/>
                  <a:ext cx="290517" cy="30494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Овал 168"/>
                <p:cNvSpPr/>
                <p:nvPr/>
              </p:nvSpPr>
              <p:spPr>
                <a:xfrm rot="16870860">
                  <a:off x="4604486" y="3234282"/>
                  <a:ext cx="290517" cy="304941"/>
                </a:xfrm>
                <a:prstGeom prst="ellipse">
                  <a:avLst/>
                </a:prstGeom>
                <a:solidFill>
                  <a:srgbClr val="66FFFF"/>
                </a:solidFill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70" name="Прямая соединительная линия 169"/>
                <p:cNvCxnSpPr>
                  <a:stCxn id="166" idx="5"/>
                  <a:endCxn id="196" idx="1"/>
                </p:cNvCxnSpPr>
                <p:nvPr/>
              </p:nvCxnSpPr>
              <p:spPr>
                <a:xfrm flipV="1">
                  <a:off x="3293009" y="3073643"/>
                  <a:ext cx="437232" cy="21290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Прямая соединительная линия 170"/>
                <p:cNvCxnSpPr>
                  <a:endCxn id="169" idx="1"/>
                </p:cNvCxnSpPr>
                <p:nvPr/>
              </p:nvCxnSpPr>
              <p:spPr>
                <a:xfrm>
                  <a:off x="3357554" y="3429001"/>
                  <a:ext cx="1266507" cy="3761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Прямая соединительная линия 171"/>
                <p:cNvCxnSpPr>
                  <a:stCxn id="169" idx="7"/>
                  <a:endCxn id="168" idx="3"/>
                </p:cNvCxnSpPr>
                <p:nvPr/>
              </p:nvCxnSpPr>
              <p:spPr>
                <a:xfrm rot="10800000">
                  <a:off x="4549237" y="3167997"/>
                  <a:ext cx="115263" cy="9770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Прямая соединительная линия 172"/>
                <p:cNvCxnSpPr>
                  <a:stCxn id="196" idx="4"/>
                  <a:endCxn id="168" idx="0"/>
                </p:cNvCxnSpPr>
                <p:nvPr/>
              </p:nvCxnSpPr>
              <p:spPr>
                <a:xfrm flipV="1">
                  <a:off x="4006105" y="3018248"/>
                  <a:ext cx="308310" cy="199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5" name="Овал 194"/>
            <p:cNvSpPr/>
            <p:nvPr/>
          </p:nvSpPr>
          <p:spPr>
            <a:xfrm rot="16200000">
              <a:off x="5218847" y="4710980"/>
              <a:ext cx="417395" cy="425205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96" name="Овал 195"/>
            <p:cNvSpPr/>
            <p:nvPr/>
          </p:nvSpPr>
          <p:spPr>
            <a:xfrm rot="16870860">
              <a:off x="6112537" y="2533664"/>
              <a:ext cx="417395" cy="425205"/>
            </a:xfrm>
            <a:prstGeom prst="ellipse">
              <a:avLst/>
            </a:prstGeom>
            <a:solidFill>
              <a:srgbClr val="66FFFF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211" name="Прямоугольник 210"/>
            <p:cNvSpPr/>
            <p:nvPr/>
          </p:nvSpPr>
          <p:spPr>
            <a:xfrm>
              <a:off x="6000759" y="5786454"/>
              <a:ext cx="2648634" cy="83879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r"/>
              <a:r>
                <a:rPr lang="ru-RU" sz="2400" b="1" dirty="0" smtClean="0">
                  <a:latin typeface="Candara" pitchFamily="34" charset="0"/>
                </a:rPr>
                <a:t>функциональные узлы</a:t>
              </a:r>
              <a:endParaRPr lang="ru-RU" sz="2400" b="1" dirty="0">
                <a:latin typeface="Candara" pitchFamily="34" charset="0"/>
              </a:endParaRPr>
            </a:p>
          </p:txBody>
        </p:sp>
        <p:cxnSp>
          <p:nvCxnSpPr>
            <p:cNvPr id="213" name="Прямая соединительная линия 212"/>
            <p:cNvCxnSpPr>
              <a:stCxn id="211" idx="1"/>
              <a:endCxn id="144" idx="2"/>
            </p:cNvCxnSpPr>
            <p:nvPr/>
          </p:nvCxnSpPr>
          <p:spPr>
            <a:xfrm rot="10800000">
              <a:off x="5895252" y="4657027"/>
              <a:ext cx="105509" cy="1548826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Прямая соединительная линия 213"/>
            <p:cNvCxnSpPr>
              <a:stCxn id="211" idx="1"/>
              <a:endCxn id="196" idx="3"/>
            </p:cNvCxnSpPr>
            <p:nvPr/>
          </p:nvCxnSpPr>
          <p:spPr>
            <a:xfrm rot="10800000" flipH="1">
              <a:off x="6000758" y="2917961"/>
              <a:ext cx="436973" cy="3287892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>
              <a:stCxn id="211" idx="1"/>
              <a:endCxn id="146" idx="2"/>
            </p:cNvCxnSpPr>
            <p:nvPr/>
          </p:nvCxnSpPr>
          <p:spPr>
            <a:xfrm rot="10800000" flipH="1">
              <a:off x="6000758" y="5306005"/>
              <a:ext cx="626667" cy="89985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>
              <a:stCxn id="211" idx="1"/>
              <a:endCxn id="168" idx="2"/>
            </p:cNvCxnSpPr>
            <p:nvPr/>
          </p:nvCxnSpPr>
          <p:spPr>
            <a:xfrm rot="10800000" flipH="1">
              <a:off x="6000759" y="3030587"/>
              <a:ext cx="1016541" cy="3175268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Группа 93"/>
          <p:cNvGrpSpPr/>
          <p:nvPr/>
        </p:nvGrpSpPr>
        <p:grpSpPr>
          <a:xfrm>
            <a:off x="5929322" y="2071678"/>
            <a:ext cx="407808" cy="571504"/>
            <a:chOff x="306540" y="928670"/>
            <a:chExt cx="727858" cy="1181966"/>
          </a:xfrm>
          <a:solidFill>
            <a:schemeClr val="bg1"/>
          </a:solidFill>
        </p:grpSpPr>
        <p:sp>
          <p:nvSpPr>
            <p:cNvPr id="95" name="Овал 94"/>
            <p:cNvSpPr/>
            <p:nvPr/>
          </p:nvSpPr>
          <p:spPr>
            <a:xfrm>
              <a:off x="428596" y="928670"/>
              <a:ext cx="483747" cy="308339"/>
            </a:xfrm>
            <a:prstGeom prst="ellips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538538" y="1288399"/>
              <a:ext cx="263862" cy="4625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cxnSp>
          <p:nvCxnSpPr>
            <p:cNvPr id="97" name="Прямая соединительная линия 96"/>
            <p:cNvCxnSpPr/>
            <p:nvPr/>
          </p:nvCxnSpPr>
          <p:spPr>
            <a:xfrm rot="5400000">
              <a:off x="358674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5400000">
              <a:off x="622536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16200000" flipH="1">
              <a:off x="795981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5400000">
              <a:off x="288008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01" name="Группа 100"/>
          <p:cNvGrpSpPr/>
          <p:nvPr/>
        </p:nvGrpSpPr>
        <p:grpSpPr>
          <a:xfrm>
            <a:off x="7000892" y="2571744"/>
            <a:ext cx="407808" cy="571504"/>
            <a:chOff x="306540" y="928670"/>
            <a:chExt cx="727858" cy="1181966"/>
          </a:xfrm>
          <a:solidFill>
            <a:schemeClr val="bg1"/>
          </a:solidFill>
        </p:grpSpPr>
        <p:sp>
          <p:nvSpPr>
            <p:cNvPr id="102" name="Овал 101"/>
            <p:cNvSpPr/>
            <p:nvPr/>
          </p:nvSpPr>
          <p:spPr>
            <a:xfrm>
              <a:off x="428596" y="928670"/>
              <a:ext cx="483747" cy="308339"/>
            </a:xfrm>
            <a:prstGeom prst="ellips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538538" y="1288399"/>
              <a:ext cx="263862" cy="4625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cxnSp>
          <p:nvCxnSpPr>
            <p:cNvPr id="104" name="Прямая соединительная линия 103"/>
            <p:cNvCxnSpPr/>
            <p:nvPr/>
          </p:nvCxnSpPr>
          <p:spPr>
            <a:xfrm rot="5400000">
              <a:off x="358674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622536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16200000" flipH="1">
              <a:off x="795981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288008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08" name="Группа 107"/>
          <p:cNvGrpSpPr/>
          <p:nvPr/>
        </p:nvGrpSpPr>
        <p:grpSpPr>
          <a:xfrm>
            <a:off x="5072066" y="4214818"/>
            <a:ext cx="407808" cy="571504"/>
            <a:chOff x="306540" y="928670"/>
            <a:chExt cx="727858" cy="1181966"/>
          </a:xfrm>
          <a:solidFill>
            <a:schemeClr val="bg1"/>
          </a:solidFill>
        </p:grpSpPr>
        <p:sp>
          <p:nvSpPr>
            <p:cNvPr id="109" name="Овал 108"/>
            <p:cNvSpPr/>
            <p:nvPr/>
          </p:nvSpPr>
          <p:spPr>
            <a:xfrm>
              <a:off x="428596" y="928670"/>
              <a:ext cx="483747" cy="308339"/>
            </a:xfrm>
            <a:prstGeom prst="ellips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538538" y="1288399"/>
              <a:ext cx="263862" cy="4625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 rot="5400000">
              <a:off x="358674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622536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16200000" flipH="1">
              <a:off x="795981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288008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16" name="Группа 115"/>
          <p:cNvGrpSpPr/>
          <p:nvPr/>
        </p:nvGrpSpPr>
        <p:grpSpPr>
          <a:xfrm>
            <a:off x="6357950" y="4429132"/>
            <a:ext cx="407808" cy="571504"/>
            <a:chOff x="306540" y="928670"/>
            <a:chExt cx="727858" cy="1181966"/>
          </a:xfrm>
          <a:solidFill>
            <a:schemeClr val="bg1"/>
          </a:solidFill>
        </p:grpSpPr>
        <p:sp>
          <p:nvSpPr>
            <p:cNvPr id="117" name="Овал 116"/>
            <p:cNvSpPr/>
            <p:nvPr/>
          </p:nvSpPr>
          <p:spPr>
            <a:xfrm>
              <a:off x="428596" y="928670"/>
              <a:ext cx="483747" cy="308339"/>
            </a:xfrm>
            <a:prstGeom prst="ellips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538538" y="1288399"/>
              <a:ext cx="263862" cy="462508"/>
            </a:xfrm>
            <a:prstGeom prst="rect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2400" dirty="0" err="1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358674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622536" y="1930772"/>
              <a:ext cx="359729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16200000" flipH="1">
              <a:off x="795981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288008" y="1306931"/>
              <a:ext cx="256949" cy="219885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</p:spPr>
        <p:txBody>
          <a:bodyPr>
            <a:normAutofit/>
          </a:bodyPr>
          <a:lstStyle/>
          <a:p>
            <a:r>
              <a:rPr lang="ru-RU" sz="4900" dirty="0" err="1" smtClean="0">
                <a:latin typeface="Candara" pitchFamily="34" charset="0"/>
              </a:rPr>
              <a:t>протопроектирование</a:t>
            </a:r>
            <a:endParaRPr lang="ru-RU" sz="3600" dirty="0">
              <a:latin typeface="Candara" pitchFamily="34" charset="0"/>
            </a:endParaRPr>
          </a:p>
        </p:txBody>
      </p:sp>
      <p:sp>
        <p:nvSpPr>
          <p:cNvPr id="58" name="Содержимое 2"/>
          <p:cNvSpPr>
            <a:spLocks noGrp="1"/>
          </p:cNvSpPr>
          <p:nvPr>
            <p:ph idx="1"/>
          </p:nvPr>
        </p:nvSpPr>
        <p:spPr>
          <a:xfrm>
            <a:off x="5500694" y="1142984"/>
            <a:ext cx="3648364" cy="5715016"/>
          </a:xfr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0" lvl="0" indent="0">
              <a:spcBef>
                <a:spcPts val="400"/>
              </a:spcBef>
              <a:buNone/>
            </a:pPr>
            <a:r>
              <a:rPr lang="ru-RU" sz="2400" b="1" i="1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авантюра</a:t>
            </a:r>
            <a:r>
              <a:rPr lang="ru-RU" sz="24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демонстрирует базовую и долгое время единственную организованность становящегося проектирования – проект  как </a:t>
            </a:r>
            <a:r>
              <a:rPr lang="ru-RU" sz="2400" b="1" i="1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перспективу</a:t>
            </a:r>
            <a:r>
              <a:rPr lang="ru-RU" sz="24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. Позже проект дополняется </a:t>
            </a:r>
            <a:r>
              <a:rPr lang="ru-RU" sz="2400" b="1" i="1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видом</a:t>
            </a:r>
            <a:r>
              <a:rPr lang="ru-RU" sz="24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будущего величия.</a:t>
            </a:r>
          </a:p>
          <a:p>
            <a:pPr marL="0" lvl="0" indent="0">
              <a:spcBef>
                <a:spcPts val="400"/>
              </a:spcBef>
              <a:buNone/>
            </a:pPr>
            <a:r>
              <a:rPr lang="ru-RU" sz="24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Все остальные </a:t>
            </a:r>
            <a:r>
              <a:rPr lang="ru-RU" sz="2400" dirty="0" err="1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регулятивы</a:t>
            </a:r>
            <a:r>
              <a:rPr lang="ru-RU" sz="2400" dirty="0" smtClean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современного проектирования заимствовались из конструирования, планирования и т.д. </a:t>
            </a:r>
          </a:p>
          <a:p>
            <a:pPr marL="0" lvl="0" indent="0">
              <a:spcBef>
                <a:spcPts val="400"/>
              </a:spcBef>
              <a:buNone/>
            </a:pPr>
            <a:endParaRPr lang="ru-RU" sz="2400" dirty="0"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400"/>
              </a:spcBef>
              <a:buFont typeface="Wingdings" pitchFamily="2" charset="2"/>
              <a:buChar char="§"/>
            </a:pPr>
            <a:endParaRPr lang="ru-RU" sz="2400" dirty="0"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19"/>
          <p:cNvGrpSpPr/>
          <p:nvPr/>
        </p:nvGrpSpPr>
        <p:grpSpPr>
          <a:xfrm>
            <a:off x="0" y="1285860"/>
            <a:ext cx="5398262" cy="5429288"/>
            <a:chOff x="0" y="1285860"/>
            <a:chExt cx="5398262" cy="5429288"/>
          </a:xfrm>
        </p:grpSpPr>
        <p:grpSp>
          <p:nvGrpSpPr>
            <p:cNvPr id="4" name="Группа 24"/>
            <p:cNvGrpSpPr/>
            <p:nvPr/>
          </p:nvGrpSpPr>
          <p:grpSpPr>
            <a:xfrm>
              <a:off x="414157" y="2591798"/>
              <a:ext cx="4969886" cy="4123350"/>
              <a:chOff x="826581" y="2643183"/>
              <a:chExt cx="4839011" cy="3357586"/>
            </a:xfrm>
          </p:grpSpPr>
          <p:grpSp>
            <p:nvGrpSpPr>
              <p:cNvPr id="5" name="Группа 23"/>
              <p:cNvGrpSpPr/>
              <p:nvPr/>
            </p:nvGrpSpPr>
            <p:grpSpPr>
              <a:xfrm>
                <a:off x="826581" y="3441060"/>
                <a:ext cx="4839011" cy="2438560"/>
                <a:chOff x="826581" y="3441060"/>
                <a:chExt cx="4839011" cy="2438560"/>
              </a:xfrm>
            </p:grpSpPr>
            <p:sp>
              <p:nvSpPr>
                <p:cNvPr id="10" name="Овал 9"/>
                <p:cNvSpPr/>
                <p:nvPr/>
              </p:nvSpPr>
              <p:spPr>
                <a:xfrm rot="18917718">
                  <a:off x="826581" y="3441060"/>
                  <a:ext cx="1807882" cy="243856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ru-RU" sz="2400" dirty="0" smtClean="0">
                      <a:solidFill>
                        <a:schemeClr val="tx1"/>
                      </a:solidFill>
                    </a:rPr>
                    <a:t>заурядное</a:t>
                  </a:r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Овал 12"/>
                <p:cNvSpPr/>
                <p:nvPr/>
              </p:nvSpPr>
              <p:spPr>
                <a:xfrm rot="-18900000" flipH="1">
                  <a:off x="3542371" y="3439930"/>
                  <a:ext cx="1807882" cy="243856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0" tIns="0" rIns="0" rtlCol="0" anchor="ctr"/>
                <a:lstStyle/>
                <a:p>
                  <a:pPr algn="ctr"/>
                  <a:r>
                    <a:rPr lang="ru-RU" sz="2300" dirty="0" smtClean="0">
                      <a:solidFill>
                        <a:schemeClr val="tx1"/>
                      </a:solidFill>
                    </a:rPr>
                    <a:t>незаурядное, </a:t>
                  </a:r>
                  <a:r>
                    <a:rPr lang="ru-RU" sz="2300" b="1" dirty="0" smtClean="0">
                      <a:solidFill>
                        <a:schemeClr val="tx1"/>
                      </a:solidFill>
                    </a:rPr>
                    <a:t>величественное</a:t>
                  </a:r>
                  <a:endParaRPr lang="ru-RU" sz="23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Группа 22"/>
              <p:cNvGrpSpPr/>
              <p:nvPr/>
            </p:nvGrpSpPr>
            <p:grpSpPr>
              <a:xfrm>
                <a:off x="1048226" y="2643183"/>
                <a:ext cx="4071966" cy="3357586"/>
                <a:chOff x="928662" y="2643182"/>
                <a:chExt cx="4071966" cy="3544569"/>
              </a:xfrm>
            </p:grpSpPr>
            <p:grpSp>
              <p:nvGrpSpPr>
                <p:cNvPr id="7" name="Группа 18"/>
                <p:cNvGrpSpPr/>
                <p:nvPr/>
              </p:nvGrpSpPr>
              <p:grpSpPr>
                <a:xfrm>
                  <a:off x="928662" y="2643182"/>
                  <a:ext cx="2000264" cy="3544569"/>
                  <a:chOff x="928662" y="2643182"/>
                  <a:chExt cx="1857388" cy="2929680"/>
                </a:xfrm>
              </p:grpSpPr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928662" y="2643182"/>
                    <a:ext cx="1857388" cy="135732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1985336" y="4787044"/>
                    <a:ext cx="1571636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Группа 19"/>
                <p:cNvGrpSpPr/>
                <p:nvPr/>
              </p:nvGrpSpPr>
              <p:grpSpPr>
                <a:xfrm flipH="1">
                  <a:off x="3000364" y="2643182"/>
                  <a:ext cx="2000264" cy="3544569"/>
                  <a:chOff x="928662" y="2643182"/>
                  <a:chExt cx="1857388" cy="2929680"/>
                </a:xfrm>
              </p:grpSpPr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928662" y="2643182"/>
                    <a:ext cx="1857388" cy="135732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1985336" y="4787044"/>
                    <a:ext cx="1571636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6" name="Прямоугольник 25"/>
            <p:cNvSpPr/>
            <p:nvPr/>
          </p:nvSpPr>
          <p:spPr>
            <a:xfrm>
              <a:off x="2054632" y="2537566"/>
              <a:ext cx="1174076" cy="61411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85000"/>
                </a:lnSpc>
              </a:pPr>
              <a:endParaRPr lang="ru-RU" b="1" dirty="0">
                <a:solidFill>
                  <a:schemeClr val="tx1"/>
                </a:solidFill>
                <a:latin typeface="Candara" pitchFamily="34" charset="0"/>
              </a:endParaRPr>
            </a:p>
          </p:txBody>
        </p:sp>
        <p:grpSp>
          <p:nvGrpSpPr>
            <p:cNvPr id="9" name="Группа 36"/>
            <p:cNvGrpSpPr/>
            <p:nvPr/>
          </p:nvGrpSpPr>
          <p:grpSpPr>
            <a:xfrm>
              <a:off x="421687" y="3293643"/>
              <a:ext cx="407269" cy="614116"/>
              <a:chOff x="6231116" y="3071810"/>
              <a:chExt cx="1182362" cy="1643074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6429388" y="3071810"/>
                <a:ext cx="785818" cy="42862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" name="Группа 38"/>
              <p:cNvGrpSpPr/>
              <p:nvPr/>
            </p:nvGrpSpPr>
            <p:grpSpPr>
              <a:xfrm>
                <a:off x="6231116" y="3571876"/>
                <a:ext cx="1182362" cy="1143008"/>
                <a:chOff x="6266835" y="3571876"/>
                <a:chExt cx="1182362" cy="1143008"/>
              </a:xfrm>
            </p:grpSpPr>
            <p:sp>
              <p:nvSpPr>
                <p:cNvPr id="40" name="Прямоугольник 39"/>
                <p:cNvSpPr/>
                <p:nvPr/>
              </p:nvSpPr>
              <p:spPr>
                <a:xfrm>
                  <a:off x="6643702" y="3571876"/>
                  <a:ext cx="428628" cy="64294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5400000">
                  <a:off x="6393669" y="4464851"/>
                  <a:ext cx="50006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5400000">
                  <a:off x="6822297" y="4464851"/>
                  <a:ext cx="50006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rot="16200000" flipH="1">
                  <a:off x="7092007" y="3571876"/>
                  <a:ext cx="357190" cy="3571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6266835" y="3571876"/>
                  <a:ext cx="357190" cy="3571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Группа 60"/>
            <p:cNvGrpSpPr/>
            <p:nvPr/>
          </p:nvGrpSpPr>
          <p:grpSpPr>
            <a:xfrm>
              <a:off x="1252700" y="1714488"/>
              <a:ext cx="407269" cy="614116"/>
              <a:chOff x="6231116" y="3071810"/>
              <a:chExt cx="1182362" cy="1643074"/>
            </a:xfrm>
          </p:grpSpPr>
          <p:sp>
            <p:nvSpPr>
              <p:cNvPr id="62" name="Овал 61"/>
              <p:cNvSpPr/>
              <p:nvPr/>
            </p:nvSpPr>
            <p:spPr>
              <a:xfrm>
                <a:off x="6429388" y="3071810"/>
                <a:ext cx="785818" cy="42862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4" name="Группа 62"/>
              <p:cNvGrpSpPr/>
              <p:nvPr/>
            </p:nvGrpSpPr>
            <p:grpSpPr>
              <a:xfrm>
                <a:off x="6231116" y="3571876"/>
                <a:ext cx="1182362" cy="1143008"/>
                <a:chOff x="6266835" y="3571876"/>
                <a:chExt cx="1182362" cy="1143008"/>
              </a:xfrm>
            </p:grpSpPr>
            <p:sp>
              <p:nvSpPr>
                <p:cNvPr id="64" name="Прямоугольник 63"/>
                <p:cNvSpPr/>
                <p:nvPr/>
              </p:nvSpPr>
              <p:spPr>
                <a:xfrm>
                  <a:off x="6643702" y="3571876"/>
                  <a:ext cx="428628" cy="64294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5400000">
                  <a:off x="6393669" y="4464851"/>
                  <a:ext cx="50006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rot="5400000">
                  <a:off x="6822297" y="4464851"/>
                  <a:ext cx="50006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 rot="16200000" flipH="1">
                  <a:off x="7092007" y="3571876"/>
                  <a:ext cx="357190" cy="3571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6266835" y="3571876"/>
                  <a:ext cx="357190" cy="3571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0" name="Прямая со стрелкой 69"/>
            <p:cNvCxnSpPr/>
            <p:nvPr/>
          </p:nvCxnSpPr>
          <p:spPr>
            <a:xfrm rot="5400000" flipH="1" flipV="1">
              <a:off x="583022" y="2639342"/>
              <a:ext cx="965040" cy="4402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>
              <a:stCxn id="62" idx="5"/>
              <a:endCxn id="94" idx="7"/>
            </p:cNvCxnSpPr>
            <p:nvPr/>
          </p:nvCxnSpPr>
          <p:spPr>
            <a:xfrm rot="16200000" flipH="1">
              <a:off x="2551930" y="851335"/>
              <a:ext cx="1510316" cy="35101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>
              <a:stCxn id="62" idx="5"/>
              <a:endCxn id="13" idx="4"/>
            </p:cNvCxnSpPr>
            <p:nvPr/>
          </p:nvCxnSpPr>
          <p:spPr>
            <a:xfrm rot="16200000" flipH="1">
              <a:off x="160533" y="3242731"/>
              <a:ext cx="4275183" cy="149218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3386550" y="2802100"/>
              <a:ext cx="1471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virtuoso</a:t>
              </a:r>
              <a:endParaRPr lang="ru-RU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0" y="3857636"/>
              <a:ext cx="1174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государь</a:t>
              </a:r>
              <a:endParaRPr lang="ru-RU" b="1" dirty="0"/>
            </a:p>
          </p:txBody>
        </p:sp>
        <p:grpSp>
          <p:nvGrpSpPr>
            <p:cNvPr id="15" name="Группа 92"/>
            <p:cNvGrpSpPr/>
            <p:nvPr/>
          </p:nvGrpSpPr>
          <p:grpSpPr>
            <a:xfrm>
              <a:off x="4762807" y="3338086"/>
              <a:ext cx="407269" cy="614116"/>
              <a:chOff x="6231116" y="3071810"/>
              <a:chExt cx="1182362" cy="1643074"/>
            </a:xfrm>
          </p:grpSpPr>
          <p:sp>
            <p:nvSpPr>
              <p:cNvPr id="94" name="Овал 93"/>
              <p:cNvSpPr/>
              <p:nvPr/>
            </p:nvSpPr>
            <p:spPr>
              <a:xfrm>
                <a:off x="6429388" y="3071810"/>
                <a:ext cx="785818" cy="42862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chemeClr val="tx1"/>
                    </a:solidFill>
                    <a:prstDash val="sysDash"/>
                  </a:ln>
                </a:endParaRPr>
              </a:p>
            </p:txBody>
          </p:sp>
          <p:grpSp>
            <p:nvGrpSpPr>
              <p:cNvPr id="17" name="Группа 94"/>
              <p:cNvGrpSpPr/>
              <p:nvPr/>
            </p:nvGrpSpPr>
            <p:grpSpPr>
              <a:xfrm>
                <a:off x="6231116" y="3571876"/>
                <a:ext cx="1182362" cy="1143008"/>
                <a:chOff x="6266835" y="3571876"/>
                <a:chExt cx="1182362" cy="1143008"/>
              </a:xfrm>
            </p:grpSpPr>
            <p:sp>
              <p:nvSpPr>
                <p:cNvPr id="96" name="Прямоугольник 95"/>
                <p:cNvSpPr/>
                <p:nvPr/>
              </p:nvSpPr>
              <p:spPr>
                <a:xfrm>
                  <a:off x="6643702" y="3571876"/>
                  <a:ext cx="428628" cy="64294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chemeClr val="tx1"/>
                      </a:solidFill>
                      <a:prstDash val="sysDash"/>
                    </a:ln>
                  </a:endParaRPr>
                </a:p>
              </p:txBody>
            </p: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 rot="5400000">
                  <a:off x="6393669" y="4464851"/>
                  <a:ext cx="50006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rot="5400000">
                  <a:off x="6822297" y="4464851"/>
                  <a:ext cx="50006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 rot="16200000" flipH="1">
                  <a:off x="7092007" y="3571876"/>
                  <a:ext cx="357190" cy="3571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 rot="5400000">
                  <a:off x="6266835" y="3571876"/>
                  <a:ext cx="357190" cy="3571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TextBox 53"/>
            <p:cNvSpPr txBox="1"/>
            <p:nvPr/>
          </p:nvSpPr>
          <p:spPr>
            <a:xfrm>
              <a:off x="4182644" y="3886783"/>
              <a:ext cx="12156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государь</a:t>
              </a:r>
              <a:endParaRPr lang="ru-RU" b="1" dirty="0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3703504" y="1357298"/>
              <a:ext cx="1582876" cy="52322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 algn="r">
                <a:lnSpc>
                  <a:spcPct val="85000"/>
                </a:lnSpc>
              </a:pPr>
              <a:r>
                <a:rPr lang="ru-RU" sz="2000" b="1" dirty="0">
                  <a:solidFill>
                    <a:prstClr val="black"/>
                  </a:solidFill>
                  <a:latin typeface="Candara" pitchFamily="34" charset="0"/>
                </a:rPr>
                <a:t>«проект»</a:t>
              </a:r>
              <a:r>
                <a:rPr lang="en-US" sz="2000" b="1" dirty="0">
                  <a:solidFill>
                    <a:prstClr val="black"/>
                  </a:solidFill>
                  <a:latin typeface="Candara" pitchFamily="34" charset="0"/>
                </a:rPr>
                <a:t> </a:t>
              </a:r>
              <a:r>
                <a:rPr lang="ru-RU" sz="2000" b="1" dirty="0" smtClean="0">
                  <a:solidFill>
                    <a:prstClr val="black"/>
                  </a:solidFill>
                  <a:latin typeface="Candara" pitchFamily="34" charset="0"/>
                </a:rPr>
                <a:t>как авантюра</a:t>
              </a:r>
              <a:endParaRPr lang="ru-RU" b="1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071934" y="1928802"/>
              <a:ext cx="1214446" cy="56425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ts val="2200"/>
                </a:lnSpc>
              </a:pPr>
              <a:r>
                <a:rPr lang="ru-RU" sz="2000" b="1" dirty="0" smtClean="0">
                  <a:solidFill>
                    <a:prstClr val="black"/>
                  </a:solidFill>
                  <a:latin typeface="Candara" pitchFamily="34" charset="0"/>
                </a:rPr>
                <a:t>проект как вид</a:t>
              </a:r>
              <a:endParaRPr lang="ru-RU" dirty="0"/>
            </a:p>
          </p:txBody>
        </p:sp>
        <p:cxnSp>
          <p:nvCxnSpPr>
            <p:cNvPr id="61" name="Shape 60"/>
            <p:cNvCxnSpPr>
              <a:stCxn id="59" idx="1"/>
              <a:endCxn id="26" idx="0"/>
            </p:cNvCxnSpPr>
            <p:nvPr/>
          </p:nvCxnSpPr>
          <p:spPr>
            <a:xfrm rot="10800000" flipV="1">
              <a:off x="2641670" y="1618908"/>
              <a:ext cx="1061834" cy="918658"/>
            </a:xfrm>
            <a:prstGeom prst="bentConnector2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Полилиния 62"/>
            <p:cNvSpPr/>
            <p:nvPr/>
          </p:nvSpPr>
          <p:spPr>
            <a:xfrm>
              <a:off x="2428860" y="2643182"/>
              <a:ext cx="443904" cy="448665"/>
            </a:xfrm>
            <a:custGeom>
              <a:avLst/>
              <a:gdLst>
                <a:gd name="connsiteX0" fmla="*/ 256674 w 577516"/>
                <a:gd name="connsiteY0" fmla="*/ 0 h 449179"/>
                <a:gd name="connsiteX1" fmla="*/ 0 w 577516"/>
                <a:gd name="connsiteY1" fmla="*/ 256674 h 449179"/>
                <a:gd name="connsiteX2" fmla="*/ 208548 w 577516"/>
                <a:gd name="connsiteY2" fmla="*/ 449179 h 449179"/>
                <a:gd name="connsiteX3" fmla="*/ 577516 w 577516"/>
                <a:gd name="connsiteY3" fmla="*/ 304800 h 449179"/>
                <a:gd name="connsiteX4" fmla="*/ 545432 w 577516"/>
                <a:gd name="connsiteY4" fmla="*/ 144379 h 449179"/>
                <a:gd name="connsiteX5" fmla="*/ 465221 w 577516"/>
                <a:gd name="connsiteY5" fmla="*/ 128337 h 449179"/>
                <a:gd name="connsiteX0" fmla="*/ 256674 w 577516"/>
                <a:gd name="connsiteY0" fmla="*/ 0 h 449179"/>
                <a:gd name="connsiteX1" fmla="*/ 0 w 577516"/>
                <a:gd name="connsiteY1" fmla="*/ 256674 h 449179"/>
                <a:gd name="connsiteX2" fmla="*/ 208548 w 577516"/>
                <a:gd name="connsiteY2" fmla="*/ 449179 h 449179"/>
                <a:gd name="connsiteX3" fmla="*/ 577516 w 577516"/>
                <a:gd name="connsiteY3" fmla="*/ 304800 h 449179"/>
                <a:gd name="connsiteX4" fmla="*/ 545432 w 577516"/>
                <a:gd name="connsiteY4" fmla="*/ 144379 h 449179"/>
                <a:gd name="connsiteX0" fmla="*/ 256674 w 577516"/>
                <a:gd name="connsiteY0" fmla="*/ 0 h 449179"/>
                <a:gd name="connsiteX1" fmla="*/ 0 w 577516"/>
                <a:gd name="connsiteY1" fmla="*/ 256674 h 449179"/>
                <a:gd name="connsiteX2" fmla="*/ 208548 w 577516"/>
                <a:gd name="connsiteY2" fmla="*/ 449179 h 449179"/>
                <a:gd name="connsiteX3" fmla="*/ 577516 w 577516"/>
                <a:gd name="connsiteY3" fmla="*/ 304800 h 449179"/>
                <a:gd name="connsiteX4" fmla="*/ 545432 w 577516"/>
                <a:gd name="connsiteY4" fmla="*/ 144379 h 449179"/>
                <a:gd name="connsiteX5" fmla="*/ 256674 w 577516"/>
                <a:gd name="connsiteY5" fmla="*/ 0 h 44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516" h="449179">
                  <a:moveTo>
                    <a:pt x="256674" y="0"/>
                  </a:moveTo>
                  <a:lnTo>
                    <a:pt x="0" y="256674"/>
                  </a:lnTo>
                  <a:lnTo>
                    <a:pt x="208548" y="449179"/>
                  </a:lnTo>
                  <a:lnTo>
                    <a:pt x="577516" y="304800"/>
                  </a:lnTo>
                  <a:lnTo>
                    <a:pt x="545432" y="144379"/>
                  </a:lnTo>
                  <a:lnTo>
                    <a:pt x="256674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85000"/>
                </a:lnSpc>
              </a:pPr>
              <a:endParaRPr lang="ru-RU" b="1" dirty="0">
                <a:latin typeface="Candara" pitchFamily="34" charset="0"/>
              </a:endParaRPr>
            </a:p>
          </p:txBody>
        </p:sp>
        <p:sp>
          <p:nvSpPr>
            <p:cNvPr id="69" name="Полилиния 68"/>
            <p:cNvSpPr/>
            <p:nvPr/>
          </p:nvSpPr>
          <p:spPr>
            <a:xfrm>
              <a:off x="3500430" y="4175464"/>
              <a:ext cx="714380" cy="642942"/>
            </a:xfrm>
            <a:custGeom>
              <a:avLst/>
              <a:gdLst>
                <a:gd name="connsiteX0" fmla="*/ 256674 w 577516"/>
                <a:gd name="connsiteY0" fmla="*/ 0 h 449179"/>
                <a:gd name="connsiteX1" fmla="*/ 0 w 577516"/>
                <a:gd name="connsiteY1" fmla="*/ 256674 h 449179"/>
                <a:gd name="connsiteX2" fmla="*/ 208548 w 577516"/>
                <a:gd name="connsiteY2" fmla="*/ 449179 h 449179"/>
                <a:gd name="connsiteX3" fmla="*/ 577516 w 577516"/>
                <a:gd name="connsiteY3" fmla="*/ 304800 h 449179"/>
                <a:gd name="connsiteX4" fmla="*/ 545432 w 577516"/>
                <a:gd name="connsiteY4" fmla="*/ 144379 h 449179"/>
                <a:gd name="connsiteX5" fmla="*/ 465221 w 577516"/>
                <a:gd name="connsiteY5" fmla="*/ 128337 h 449179"/>
                <a:gd name="connsiteX0" fmla="*/ 256674 w 577516"/>
                <a:gd name="connsiteY0" fmla="*/ 0 h 449179"/>
                <a:gd name="connsiteX1" fmla="*/ 0 w 577516"/>
                <a:gd name="connsiteY1" fmla="*/ 256674 h 449179"/>
                <a:gd name="connsiteX2" fmla="*/ 208548 w 577516"/>
                <a:gd name="connsiteY2" fmla="*/ 449179 h 449179"/>
                <a:gd name="connsiteX3" fmla="*/ 577516 w 577516"/>
                <a:gd name="connsiteY3" fmla="*/ 304800 h 449179"/>
                <a:gd name="connsiteX4" fmla="*/ 545432 w 577516"/>
                <a:gd name="connsiteY4" fmla="*/ 144379 h 449179"/>
                <a:gd name="connsiteX0" fmla="*/ 256674 w 577516"/>
                <a:gd name="connsiteY0" fmla="*/ 0 h 449179"/>
                <a:gd name="connsiteX1" fmla="*/ 0 w 577516"/>
                <a:gd name="connsiteY1" fmla="*/ 256674 h 449179"/>
                <a:gd name="connsiteX2" fmla="*/ 208548 w 577516"/>
                <a:gd name="connsiteY2" fmla="*/ 449179 h 449179"/>
                <a:gd name="connsiteX3" fmla="*/ 577516 w 577516"/>
                <a:gd name="connsiteY3" fmla="*/ 304800 h 449179"/>
                <a:gd name="connsiteX4" fmla="*/ 545432 w 577516"/>
                <a:gd name="connsiteY4" fmla="*/ 144379 h 449179"/>
                <a:gd name="connsiteX5" fmla="*/ 256674 w 577516"/>
                <a:gd name="connsiteY5" fmla="*/ 0 h 44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516" h="449179">
                  <a:moveTo>
                    <a:pt x="256674" y="0"/>
                  </a:moveTo>
                  <a:lnTo>
                    <a:pt x="0" y="256674"/>
                  </a:lnTo>
                  <a:lnTo>
                    <a:pt x="208548" y="449179"/>
                  </a:lnTo>
                  <a:lnTo>
                    <a:pt x="577516" y="304800"/>
                  </a:lnTo>
                  <a:lnTo>
                    <a:pt x="545432" y="144379"/>
                  </a:lnTo>
                  <a:lnTo>
                    <a:pt x="256674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85000"/>
                </a:lnSpc>
              </a:pPr>
              <a:endParaRPr lang="ru-RU" b="1" dirty="0">
                <a:latin typeface="Candara" pitchFamily="34" charset="0"/>
              </a:endParaRPr>
            </a:p>
          </p:txBody>
        </p:sp>
        <p:cxnSp>
          <p:nvCxnSpPr>
            <p:cNvPr id="71" name="Прямая со стрелкой 70"/>
            <p:cNvCxnSpPr>
              <a:stCxn id="62" idx="5"/>
            </p:cNvCxnSpPr>
            <p:nvPr/>
          </p:nvCxnSpPr>
          <p:spPr>
            <a:xfrm rot="16200000" flipH="1">
              <a:off x="1415877" y="1987388"/>
              <a:ext cx="2649339" cy="237702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81"/>
            <p:cNvCxnSpPr>
              <a:stCxn id="60" idx="1"/>
              <a:endCxn id="63" idx="4"/>
            </p:cNvCxnSpPr>
            <p:nvPr/>
          </p:nvCxnSpPr>
          <p:spPr>
            <a:xfrm rot="10800000" flipV="1">
              <a:off x="2848104" y="2210930"/>
              <a:ext cx="1223831" cy="576465"/>
            </a:xfrm>
            <a:prstGeom prst="bentConnector3">
              <a:avLst>
                <a:gd name="adj1" fmla="val 189"/>
              </a:avLst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44"/>
            <p:cNvGrpSpPr/>
            <p:nvPr/>
          </p:nvGrpSpPr>
          <p:grpSpPr>
            <a:xfrm>
              <a:off x="3214678" y="1285860"/>
              <a:ext cx="407269" cy="614116"/>
              <a:chOff x="6231116" y="3071810"/>
              <a:chExt cx="1182362" cy="1643074"/>
            </a:xfrm>
            <a:solidFill>
              <a:schemeClr val="bg1"/>
            </a:solidFill>
          </p:grpSpPr>
          <p:sp>
            <p:nvSpPr>
              <p:cNvPr id="104" name="Овал 103"/>
              <p:cNvSpPr/>
              <p:nvPr/>
            </p:nvSpPr>
            <p:spPr>
              <a:xfrm>
                <a:off x="6429388" y="3071810"/>
                <a:ext cx="785818" cy="428628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0" name="Группа 46"/>
              <p:cNvGrpSpPr/>
              <p:nvPr/>
            </p:nvGrpSpPr>
            <p:grpSpPr>
              <a:xfrm>
                <a:off x="6231116" y="3571876"/>
                <a:ext cx="1182362" cy="1143008"/>
                <a:chOff x="6266835" y="3571876"/>
                <a:chExt cx="1182362" cy="1143008"/>
              </a:xfrm>
              <a:grpFill/>
            </p:grpSpPr>
            <p:sp>
              <p:nvSpPr>
                <p:cNvPr id="106" name="Прямоугольник 105"/>
                <p:cNvSpPr/>
                <p:nvPr/>
              </p:nvSpPr>
              <p:spPr>
                <a:xfrm>
                  <a:off x="6643702" y="3573793"/>
                  <a:ext cx="428628" cy="642943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 rot="5400000">
                  <a:off x="6393669" y="4464851"/>
                  <a:ext cx="500066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 rot="5400000">
                  <a:off x="6822297" y="4464851"/>
                  <a:ext cx="500066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 rot="16200000" flipH="1">
                  <a:off x="7092007" y="3571876"/>
                  <a:ext cx="357190" cy="35719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 rot="5400000">
                  <a:off x="6266835" y="3571876"/>
                  <a:ext cx="357190" cy="35719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Группа 44"/>
            <p:cNvGrpSpPr/>
            <p:nvPr/>
          </p:nvGrpSpPr>
          <p:grpSpPr>
            <a:xfrm>
              <a:off x="3428992" y="2285992"/>
              <a:ext cx="407269" cy="614116"/>
              <a:chOff x="6231116" y="3071810"/>
              <a:chExt cx="1182362" cy="1643074"/>
            </a:xfrm>
            <a:solidFill>
              <a:schemeClr val="bg1"/>
            </a:solidFill>
          </p:grpSpPr>
          <p:sp>
            <p:nvSpPr>
              <p:cNvPr id="112" name="Овал 111"/>
              <p:cNvSpPr/>
              <p:nvPr/>
            </p:nvSpPr>
            <p:spPr>
              <a:xfrm>
                <a:off x="6429388" y="3071810"/>
                <a:ext cx="785818" cy="428628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" name="Группа 46"/>
              <p:cNvGrpSpPr/>
              <p:nvPr/>
            </p:nvGrpSpPr>
            <p:grpSpPr>
              <a:xfrm>
                <a:off x="6231116" y="3571876"/>
                <a:ext cx="1182362" cy="1143008"/>
                <a:chOff x="6266835" y="3571876"/>
                <a:chExt cx="1182362" cy="1143008"/>
              </a:xfrm>
              <a:grpFill/>
            </p:grpSpPr>
            <p:sp>
              <p:nvSpPr>
                <p:cNvPr id="114" name="Прямоугольник 113"/>
                <p:cNvSpPr/>
                <p:nvPr/>
              </p:nvSpPr>
              <p:spPr>
                <a:xfrm>
                  <a:off x="6643702" y="3573793"/>
                  <a:ext cx="428628" cy="642943"/>
                </a:xfrm>
                <a:prstGeom prst="rect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 rot="5400000">
                  <a:off x="6393669" y="4464851"/>
                  <a:ext cx="500066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 rot="5400000">
                  <a:off x="6822297" y="4464851"/>
                  <a:ext cx="500066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 rot="16200000" flipH="1">
                  <a:off x="7092007" y="3571876"/>
                  <a:ext cx="357190" cy="35719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 rot="5400000">
                  <a:off x="6266835" y="3571876"/>
                  <a:ext cx="357190" cy="35719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Прямоугольник 118"/>
            <p:cNvSpPr/>
            <p:nvPr/>
          </p:nvSpPr>
          <p:spPr>
            <a:xfrm>
              <a:off x="2308590" y="1777154"/>
              <a:ext cx="14061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prstClr val="black"/>
                  </a:solidFill>
                </a:rPr>
                <a:t>авантюрист </a:t>
              </a:r>
              <a:endParaRPr lang="ru-RU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433</Words>
  <Application>Microsoft Office PowerPoint</Application>
  <PresentationFormat>Экран (4:3)</PresentationFormat>
  <Paragraphs>128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становление и эволюция инженерного мышления</vt:lpstr>
      <vt:lpstr>введение</vt:lpstr>
      <vt:lpstr>локальные институты</vt:lpstr>
      <vt:lpstr>сетевые институты</vt:lpstr>
      <vt:lpstr>о достоинстве человека (1486)  (новые антропологические типы)</vt:lpstr>
      <vt:lpstr>Слайд 6</vt:lpstr>
      <vt:lpstr>метабасис: «бастарды» и «монстры»</vt:lpstr>
      <vt:lpstr>де–институционализация – 1</vt:lpstr>
      <vt:lpstr>протопроектирование</vt:lpstr>
      <vt:lpstr>театр как протоконструктор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и эволюция инженерного мышления</dc:title>
  <dc:creator>Пользователь Windows</dc:creator>
  <cp:lastModifiedBy>Пользователь Windows</cp:lastModifiedBy>
  <cp:revision>62</cp:revision>
  <dcterms:created xsi:type="dcterms:W3CDTF">2012-02-22T17:22:42Z</dcterms:created>
  <dcterms:modified xsi:type="dcterms:W3CDTF">2012-02-23T04:08:34Z</dcterms:modified>
</cp:coreProperties>
</file>