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75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4660"/>
  </p:normalViewPr>
  <p:slideViewPr>
    <p:cSldViewPr>
      <p:cViewPr>
        <p:scale>
          <a:sx n="100" d="100"/>
          <a:sy n="100" d="100"/>
        </p:scale>
        <p:origin x="-642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5B66D-195F-46F4-83A1-986B72D0BF6C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E2609-48BB-4287-9C0B-3BB413827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E2609-48BB-4287-9C0B-3BB413827CE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E2609-48BB-4287-9C0B-3BB413827CE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2733-7CB5-433E-BE37-5098074A01CA}" type="datetime1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7234-3B01-4AF8-8131-2F15682B18C6}" type="datetime1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229-FB99-49BB-AA17-298DA6AEA249}" type="datetime1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283B-B6F8-4BEA-A55D-48FD106D60E0}" type="datetime1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6093-BF35-41CF-993C-58B4B60844BC}" type="datetime1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A7A-5D30-46DE-B4F8-DE9C04A966F4}" type="datetime1">
              <a:rPr lang="ru-RU" smtClean="0"/>
              <a:pPr/>
              <a:t>22.02.2012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2EA1-0B77-4169-9AB2-1F3A63FBFF71}" type="datetime1">
              <a:rPr lang="ru-RU" smtClean="0"/>
              <a:pPr/>
              <a:t>22.02.2012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EFA-DE63-4E1C-AED3-40C2674F0453}" type="datetime1">
              <a:rPr lang="ru-RU" smtClean="0"/>
              <a:pPr/>
              <a:t>22.02.2012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746D-8A39-4411-ABC2-AB6688BF1FCC}" type="datetime1">
              <a:rPr lang="ru-RU" smtClean="0"/>
              <a:pPr/>
              <a:t>22.02.2012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EA88-BA39-44F5-B127-53E7F2347947}" type="datetime1">
              <a:rPr lang="ru-RU" smtClean="0"/>
              <a:pPr/>
              <a:t>22.02.2012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105C-3621-439F-85CE-687849069A48}" type="datetime1">
              <a:rPr lang="ru-RU" smtClean="0"/>
              <a:pPr/>
              <a:t>22.02.2012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fld id="{6950583D-104A-4BD7-9816-B86C70555704}" type="datetime1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fld id="{6C194190-D563-4628-9357-E203FE0B2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905">
            <a:solidFill>
              <a:schemeClr val="tx1">
                <a:lumMod val="85000"/>
                <a:lumOff val="15000"/>
              </a:schemeClr>
            </a:solidFill>
          </a:ln>
          <a:solidFill>
            <a:schemeClr val="tx1">
              <a:lumMod val="95000"/>
              <a:lumOff val="5000"/>
            </a:schemeClr>
          </a:solidFill>
          <a:effectLst>
            <a:outerShdw blurRad="25400" dist="25400" dir="2700000" algn="tl" rotWithShape="0">
              <a:schemeClr val="bg1">
                <a:lumMod val="95000"/>
                <a:alpha val="80000"/>
              </a:schemeClr>
            </a:outerShdw>
          </a:effectLst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1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-fedor@yandex.ru" TargetMode="External"/><Relationship Id="rId2" Type="http://schemas.openxmlformats.org/officeDocument/2006/relationships/hyperlink" Target="mailto:aleksandrovfo@fcnrs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198884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Эксперимент: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когенерация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науки и инженерии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05064"/>
            <a:ext cx="6400800" cy="17526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 Ф.О.,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кандидат ф.-м. наук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360" y="188640"/>
            <a:ext cx="8435280" cy="994122"/>
          </a:xfrm>
        </p:spPr>
        <p:txBody>
          <a:bodyPr anchor="t">
            <a:noAutofit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Онтологический период.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Онтологические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принципы эксперимента Галилея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 anchor="ctr">
            <a:noAutofit/>
          </a:bodyPr>
          <a:lstStyle/>
          <a:p>
            <a:pPr marL="0" indent="457200" algn="just">
              <a:spcBef>
                <a:spcPts val="1200"/>
              </a:spcBef>
            </a:pP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2200" b="0">
                <a:effectLst/>
                <a:latin typeface="Times New Roman" pitchFamily="18" charset="0"/>
                <a:cs typeface="Times New Roman" pitchFamily="18" charset="0"/>
              </a:rPr>
              <a:t>Природы </a:t>
            </a:r>
            <a:r>
              <a:rPr lang="ru-RU" sz="2200" b="0" smtClean="0">
                <a:effectLst/>
                <a:latin typeface="Times New Roman" pitchFamily="18" charset="0"/>
                <a:cs typeface="Times New Roman" pitchFamily="18" charset="0"/>
              </a:rPr>
              <a:t>как второй  </a:t>
            </a:r>
            <a:r>
              <a:rPr lang="ru-RU" sz="2200" b="0" dirty="0">
                <a:effectLst/>
                <a:latin typeface="Times New Roman" pitchFamily="18" charset="0"/>
                <a:cs typeface="Times New Roman" pitchFamily="18" charset="0"/>
              </a:rPr>
              <a:t>Книги, написанной на языке геометрии </a:t>
            </a: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>
                <a:effectLst/>
                <a:latin typeface="Times New Roman" pitchFamily="18" charset="0"/>
                <a:cs typeface="Times New Roman" pitchFamily="18" charset="0"/>
              </a:rPr>
              <a:t>основание существования условий </a:t>
            </a: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эксперимента.</a:t>
            </a:r>
            <a:endParaRPr lang="ru-RU" sz="22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1200"/>
              </a:spcBef>
            </a:pP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200" b="0" dirty="0">
                <a:effectLst/>
                <a:latin typeface="Times New Roman" pitchFamily="18" charset="0"/>
                <a:cs typeface="Times New Roman" pitchFamily="18" charset="0"/>
              </a:rPr>
              <a:t>для человека локально воспроизвести Божественный замысел. Как </a:t>
            </a: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следствие - требование </a:t>
            </a:r>
            <a:r>
              <a:rPr lang="ru-RU" sz="2200" b="0" dirty="0">
                <a:effectLst/>
                <a:latin typeface="Times New Roman" pitchFamily="18" charset="0"/>
                <a:cs typeface="Times New Roman" pitchFamily="18" charset="0"/>
              </a:rPr>
              <a:t>проведения опыта в </a:t>
            </a: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пустоте.</a:t>
            </a:r>
            <a:endParaRPr lang="ru-RU" sz="22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1200"/>
              </a:spcBef>
            </a:pPr>
            <a:r>
              <a:rPr lang="ru-RU" sz="2200" b="0" dirty="0" err="1" smtClean="0">
                <a:effectLst/>
                <a:latin typeface="Times New Roman" pitchFamily="18" charset="0"/>
                <a:cs typeface="Times New Roman" pitchFamily="18" charset="0"/>
              </a:rPr>
              <a:t>Фрагментированность</a:t>
            </a: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>
                <a:effectLst/>
                <a:latin typeface="Times New Roman" pitchFamily="18" charset="0"/>
                <a:cs typeface="Times New Roman" pitchFamily="18" charset="0"/>
              </a:rPr>
              <a:t>сотворенного мира: возможность исследования отдельных фрагментов </a:t>
            </a: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природы.</a:t>
            </a:r>
            <a:b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200" b="0" dirty="0">
                <a:effectLst/>
                <a:latin typeface="Times New Roman" pitchFamily="18" charset="0"/>
                <a:cs typeface="Times New Roman" pitchFamily="18" charset="0"/>
              </a:rPr>
              <a:t>следствие </a:t>
            </a: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0" dirty="0">
                <a:effectLst/>
                <a:latin typeface="Times New Roman" pitchFamily="18" charset="0"/>
                <a:cs typeface="Times New Roman" pitchFamily="18" charset="0"/>
              </a:rPr>
              <a:t>требование </a:t>
            </a: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изоляции.</a:t>
            </a:r>
            <a:endParaRPr lang="ru-RU" sz="22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1200"/>
              </a:spcBef>
            </a:pPr>
            <a:r>
              <a:rPr lang="ru-RU" sz="2200" b="0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Приписывание </a:t>
            </a:r>
            <a:r>
              <a:rPr lang="ru-RU" sz="2200" b="0" dirty="0">
                <a:effectLst/>
                <a:latin typeface="Times New Roman" pitchFamily="18" charset="0"/>
                <a:cs typeface="Times New Roman" pitchFamily="18" charset="0"/>
              </a:rPr>
              <a:t>Богу инженерной позиции и уподобление природы механизму. </a:t>
            </a:r>
          </a:p>
          <a:p>
            <a:pPr marL="0" indent="457200" algn="just">
              <a:spcBef>
                <a:spcPts val="1200"/>
              </a:spcBef>
            </a:pPr>
            <a:endParaRPr lang="ru-RU" sz="2200" b="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4" y="0"/>
            <a:ext cx="8363272" cy="1052736"/>
          </a:xfrm>
        </p:spPr>
        <p:txBody>
          <a:bodyPr anchor="t">
            <a:noAutofit/>
          </a:bodyPr>
          <a:lstStyle/>
          <a:p>
            <a:r>
              <a:rPr lang="ru-RU" sz="3000" dirty="0" smtClean="0">
                <a:effectLst/>
                <a:latin typeface="Times New Roman" pitchFamily="18" charset="0"/>
                <a:cs typeface="Times New Roman" pitchFamily="18" charset="0"/>
              </a:rPr>
              <a:t>Онтологический период.</a:t>
            </a:r>
            <a:br>
              <a:rPr lang="ru-RU" sz="3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effectLst/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3000" dirty="0">
                <a:effectLst/>
                <a:latin typeface="Times New Roman" pitchFamily="18" charset="0"/>
                <a:cs typeface="Times New Roman" pitchFamily="18" charset="0"/>
              </a:rPr>
              <a:t>науки и инженерии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txBody>
          <a:bodyPr anchor="ctr">
            <a:noAutofit/>
          </a:bodyPr>
          <a:lstStyle/>
          <a:p>
            <a:pPr marL="0" indent="457200" algn="just">
              <a:spcBef>
                <a:spcPts val="1200"/>
              </a:spcBef>
            </a:pP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Разделение 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>собственно исследовательских задач и задач создания устройств и сооружений. </a:t>
            </a:r>
          </a:p>
          <a:p>
            <a:pPr marL="0" indent="457200" algn="just">
              <a:spcBef>
                <a:spcPts val="1200"/>
              </a:spcBef>
            </a:pPr>
            <a:r>
              <a:rPr lang="ru-RU" sz="2000" b="0" dirty="0" err="1" smtClean="0">
                <a:effectLst/>
                <a:latin typeface="Times New Roman" pitchFamily="18" charset="0"/>
                <a:cs typeface="Times New Roman" pitchFamily="18" charset="0"/>
              </a:rPr>
              <a:t>Онтологизация</a:t>
            </a: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объективация 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>используемых в инженерном деле построений. Стало понятно, какие природные процессы механического движения ухватываются идеализациями и моделями инженерии. </a:t>
            </a:r>
          </a:p>
          <a:p>
            <a:pPr marL="0" indent="457200" algn="just">
              <a:spcBef>
                <a:spcPts val="1200"/>
              </a:spcBef>
            </a:pP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>контролируемых материализаций. Идеальные построения инженерного </a:t>
            </a: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мышления 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>систематизированы по степени приближения идеальных моделей к организуемым и рассчитываемым инженером реальным процессам. </a:t>
            </a:r>
          </a:p>
          <a:p>
            <a:pPr marL="0" indent="457200" algn="just">
              <a:spcBef>
                <a:spcPts val="1200"/>
              </a:spcBef>
            </a:pP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Перевод инженерного опыта в формат эксперимента. Использование эксперимента в рамках решения инженерных задач. </a:t>
            </a:r>
          </a:p>
          <a:p>
            <a:pPr marL="0" indent="457200" algn="just">
              <a:spcBef>
                <a:spcPts val="1200"/>
              </a:spcBef>
            </a:pPr>
            <a:endParaRPr lang="ru-RU" sz="2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 anchor="t">
            <a:noAutofit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предметизации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и эмпирических знаний.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эмпирических исследований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anchor="ctr">
            <a:noAutofit/>
          </a:bodyPr>
          <a:lstStyle/>
          <a:p>
            <a:pPr marL="0" indent="457200" algn="just">
              <a:spcBef>
                <a:spcPts val="1200"/>
              </a:spcBef>
            </a:pP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Обнаружение новых фрагментов 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>природы: электричество и магнетизм, химические соединения, оптика и теплота и т.д. </a:t>
            </a:r>
          </a:p>
          <a:p>
            <a:pPr marL="0" indent="457200" algn="just">
              <a:spcBef>
                <a:spcPts val="1200"/>
              </a:spcBef>
            </a:pP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Экспериментальные 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>исследования в новых фрагментах природы  утрачивают непосредственную </a:t>
            </a: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инженерно-феноменальную 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>данность, требуют построения эмпирических фактов и моделей. </a:t>
            </a:r>
            <a:endParaRPr lang="ru-RU" sz="20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1200"/>
              </a:spcBef>
            </a:pP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Проникновение 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>вглубь материи требует создания специальных экспериментальных устройств и установок, эмпирических идеализаций, моделей и </a:t>
            </a: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схем 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>идеального объекта, объединяющих естественные изучаемые процессы и техническое оперирование. </a:t>
            </a:r>
            <a:endParaRPr lang="ru-RU" sz="20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1200"/>
              </a:spcBef>
            </a:pP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>эмпирическом исследовании моделирование захватывает природный материал, в котором протекает исследуемый процесс и техническое оперирование с </a:t>
            </a: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ним.</a:t>
            </a:r>
            <a:endParaRPr lang="ru-RU" sz="2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 anchor="t"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предметизации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эмпирических знаний.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Методологические разработки в инженерии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457200" algn="just">
              <a:spcBef>
                <a:spcPts val="1200"/>
              </a:spcBef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механизмов по типам </a:t>
            </a: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движения.</a:t>
            </a:r>
          </a:p>
          <a:p>
            <a:pPr marL="0" indent="457200" algn="just">
              <a:spcBef>
                <a:spcPts val="1200"/>
              </a:spcBef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Теория машин и механизмов.</a:t>
            </a:r>
          </a:p>
          <a:p>
            <a:pPr marL="0" indent="457200" algn="just">
              <a:spcBef>
                <a:spcPts val="1200"/>
              </a:spcBef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Начертательная геометрия.</a:t>
            </a:r>
          </a:p>
          <a:p>
            <a:pPr marL="0" indent="457200" algn="just">
              <a:spcBef>
                <a:spcPts val="1200"/>
              </a:spcBef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Сопромат.</a:t>
            </a:r>
          </a:p>
          <a:p>
            <a:pPr marL="0" indent="457200" algn="just">
              <a:spcBef>
                <a:spcPts val="1200"/>
              </a:spcBef>
            </a:pP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     Построение  </a:t>
            </a: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специфических инженерных идеальных объектов и моделей, соединяющих природные процессы и характеристики материалов с конструкторским </a:t>
            </a: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оперированием.</a:t>
            </a: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980728"/>
          </a:xfrm>
        </p:spPr>
        <p:txBody>
          <a:bodyPr anchor="t">
            <a:noAutofit/>
          </a:bodyPr>
          <a:lstStyle/>
          <a:p>
            <a:r>
              <a:rPr lang="ru-RU" sz="3000" dirty="0" smtClean="0">
                <a:effectLst/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3000" dirty="0" err="1" smtClean="0">
                <a:effectLst/>
                <a:latin typeface="Times New Roman" pitchFamily="18" charset="0"/>
                <a:cs typeface="Times New Roman" pitchFamily="18" charset="0"/>
              </a:rPr>
              <a:t>предметизации</a:t>
            </a:r>
            <a:r>
              <a:rPr lang="ru-RU" sz="3000" dirty="0" smtClean="0">
                <a:effectLst/>
                <a:latin typeface="Times New Roman" pitchFamily="18" charset="0"/>
                <a:cs typeface="Times New Roman" pitchFamily="18" charset="0"/>
              </a:rPr>
              <a:t> и эмпирических знаний.</a:t>
            </a:r>
            <a:br>
              <a:rPr lang="ru-RU" sz="3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effectLst/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3000" dirty="0">
                <a:effectLst/>
                <a:latin typeface="Times New Roman" pitchFamily="18" charset="0"/>
                <a:cs typeface="Times New Roman" pitchFamily="18" charset="0"/>
              </a:rPr>
              <a:t>науки и инженерии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10000"/>
          </a:bodyPr>
          <a:lstStyle/>
          <a:p>
            <a:pPr marL="0" indent="457200" algn="just">
              <a:lnSpc>
                <a:spcPct val="110000"/>
              </a:lnSpc>
              <a:spcBef>
                <a:spcPts val="1200"/>
              </a:spcBef>
            </a:pP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Сближение </a:t>
            </a:r>
            <a:r>
              <a:rPr lang="ru-RU" b="0" dirty="0">
                <a:effectLst/>
                <a:latin typeface="Times New Roman" pitchFamily="18" charset="0"/>
                <a:cs typeface="Times New Roman" pitchFamily="18" charset="0"/>
              </a:rPr>
              <a:t>эмпирических моделей экспериментального исследования и моделей инженерного мышления обеспечивает формирование единого комплекса </a:t>
            </a:r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техно-природных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 представлений.</a:t>
            </a:r>
            <a:endParaRPr lang="ru-RU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1200"/>
              </a:spcBef>
            </a:pPr>
            <a:r>
              <a:rPr lang="ru-RU" b="0" dirty="0">
                <a:effectLst/>
                <a:latin typeface="Times New Roman" pitchFamily="18" charset="0"/>
                <a:cs typeface="Times New Roman" pitchFamily="18" charset="0"/>
              </a:rPr>
              <a:t> К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омплекс </a:t>
            </a:r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техно-природных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>
                <a:effectLst/>
                <a:latin typeface="Times New Roman" pitchFamily="18" charset="0"/>
                <a:cs typeface="Times New Roman" pitchFamily="18" charset="0"/>
              </a:rPr>
              <a:t>представлений соразмерен вызовам и проблемам общественного развития, достаточен для постановки 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целей.</a:t>
            </a:r>
          </a:p>
          <a:p>
            <a:pPr marL="0" indent="457200" algn="just">
              <a:lnSpc>
                <a:spcPct val="110000"/>
              </a:lnSpc>
              <a:spcBef>
                <a:spcPts val="1200"/>
              </a:spcBef>
            </a:pP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Экспериментальные исследования и инженерные разработки развиваются как единый комплекс.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 anchor="t">
            <a:noAutofit/>
          </a:bodyPr>
          <a:lstStyle/>
          <a:p>
            <a:r>
              <a:rPr lang="ru-RU" sz="3000" dirty="0" smtClean="0">
                <a:effectLst/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3000" dirty="0" err="1" smtClean="0">
                <a:effectLst/>
                <a:latin typeface="Times New Roman" pitchFamily="18" charset="0"/>
                <a:cs typeface="Times New Roman" pitchFamily="18" charset="0"/>
              </a:rPr>
              <a:t>предметизации</a:t>
            </a:r>
            <a:r>
              <a:rPr lang="ru-RU" sz="3000" dirty="0" smtClean="0">
                <a:effectLst/>
                <a:latin typeface="Times New Roman" pitchFamily="18" charset="0"/>
                <a:cs typeface="Times New Roman" pitchFamily="18" charset="0"/>
              </a:rPr>
              <a:t> и эмпирических знаний. </a:t>
            </a:r>
            <a:br>
              <a:rPr lang="ru-RU" sz="3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effectLst/>
                <a:latin typeface="Times New Roman" pitchFamily="18" charset="0"/>
                <a:cs typeface="Times New Roman" pitchFamily="18" charset="0"/>
              </a:rPr>
              <a:t>Онтологический сдвиг</a:t>
            </a:r>
            <a:endParaRPr lang="ru-RU" sz="3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 anchor="ctr">
            <a:normAutofit/>
          </a:bodyPr>
          <a:lstStyle/>
          <a:p>
            <a:pPr marL="0" indent="457200" algn="just">
              <a:spcBef>
                <a:spcPts val="1200"/>
              </a:spcBef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наук и инженерии становится основой для формирования идеологии </a:t>
            </a: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научно-технического прогресса.</a:t>
            </a:r>
          </a:p>
          <a:p>
            <a:pPr marL="0" indent="457200" algn="just">
              <a:spcBef>
                <a:spcPts val="1200"/>
              </a:spcBef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волне научно технического прогресса происходит замена онтологии Бога на онтологию природы и европейский </a:t>
            </a: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гуманизм. </a:t>
            </a: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980728"/>
          </a:xfrm>
        </p:spPr>
        <p:txBody>
          <a:bodyPr anchor="t">
            <a:noAutofit/>
          </a:bodyPr>
          <a:lstStyle/>
          <a:p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Период онтологической и институциональной проблематизации</a:t>
            </a:r>
            <a:b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effectLst/>
                <a:latin typeface="Times New Roman" pitchFamily="18" charset="0"/>
                <a:cs typeface="Times New Roman" pitchFamily="18" charset="0"/>
              </a:rPr>
              <a:t>Дефициентность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 комплекса </a:t>
            </a:r>
            <a:r>
              <a:rPr lang="ru-RU" sz="2200" dirty="0" err="1" smtClean="0">
                <a:effectLst/>
                <a:latin typeface="Times New Roman" pitchFamily="18" charset="0"/>
                <a:cs typeface="Times New Roman" pitchFamily="18" charset="0"/>
              </a:rPr>
              <a:t>техно-природных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 представлений </a:t>
            </a:r>
            <a:endParaRPr lang="ru-RU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 anchor="ctr">
            <a:noAutofit/>
          </a:bodyPr>
          <a:lstStyle/>
          <a:p>
            <a:pPr marL="0" indent="457200" algn="just">
              <a:spcBef>
                <a:spcPts val="1200"/>
              </a:spcBef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Сложность </a:t>
            </a: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современных технических построений приводит к созданию установок и сооружений, обладающих собственной естественной жизнью, отличающейся от моделей процессов, соответствующих режимам штатной </a:t>
            </a: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эксплуатации.</a:t>
            </a: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1200"/>
              </a:spcBef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Утрата </a:t>
            </a: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наукой  онтологической функции в результате разрешения кризиса на рубеже 19 </a:t>
            </a: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– 20 в.в.</a:t>
            </a: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1200"/>
              </a:spcBef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проектирования, </a:t>
            </a:r>
            <a:r>
              <a:rPr lang="ru-RU" sz="2400" b="0" dirty="0" err="1" smtClean="0">
                <a:effectLst/>
                <a:latin typeface="Times New Roman" pitchFamily="18" charset="0"/>
                <a:cs typeface="Times New Roman" pitchFamily="18" charset="0"/>
              </a:rPr>
              <a:t>дефициентность</a:t>
            </a: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наук и инженерии по отношению к учету организационных, социальных, культурных </a:t>
            </a: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процессов.</a:t>
            </a: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1200"/>
              </a:spcBef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Ограниченность </a:t>
            </a: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принципов эксперимента (изоляции, пустоты) для построения онтологического опыта на масштабе </a:t>
            </a:r>
            <a:r>
              <a:rPr lang="ru-RU" sz="2400" b="0" dirty="0" err="1" smtClean="0">
                <a:effectLst/>
                <a:latin typeface="Times New Roman" pitchFamily="18" charset="0"/>
                <a:cs typeface="Times New Roman" pitchFamily="18" charset="0"/>
              </a:rPr>
              <a:t>социо-культурных</a:t>
            </a: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процессов.</a:t>
            </a:r>
          </a:p>
          <a:p>
            <a:pPr marL="0" indent="457200" algn="just">
              <a:spcBef>
                <a:spcPts val="1200"/>
              </a:spcBef>
            </a:pP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052736"/>
          </a:xfrm>
        </p:spPr>
        <p:txBody>
          <a:bodyPr anchor="t">
            <a:noAutofit/>
          </a:bodyPr>
          <a:lstStyle/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Период онтологической и институциональной проблематизации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Попытки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переосмысления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целей и задач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 anchor="ctr">
            <a:noAutofit/>
          </a:bodyPr>
          <a:lstStyle/>
          <a:p>
            <a:pPr marL="0" indent="450000" algn="just">
              <a:spcBef>
                <a:spcPts val="1200"/>
              </a:spcBef>
            </a:pP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Философия </a:t>
            </a:r>
            <a:r>
              <a:rPr lang="ru-RU" sz="2200" b="0" dirty="0">
                <a:effectLst/>
                <a:latin typeface="Times New Roman" pitchFamily="18" charset="0"/>
                <a:cs typeface="Times New Roman" pitchFamily="18" charset="0"/>
              </a:rPr>
              <a:t>техники и философствующие инженеры  (Э</a:t>
            </a: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. Капп</a:t>
            </a:r>
            <a:r>
              <a:rPr lang="ru-RU" sz="2200" b="0" dirty="0">
                <a:effectLst/>
                <a:latin typeface="Times New Roman" pitchFamily="18" charset="0"/>
                <a:cs typeface="Times New Roman" pitchFamily="18" charset="0"/>
              </a:rPr>
              <a:t>, П.К</a:t>
            </a: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0" dirty="0" err="1" smtClean="0">
                <a:effectLst/>
                <a:latin typeface="Times New Roman" pitchFamily="18" charset="0"/>
                <a:cs typeface="Times New Roman" pitchFamily="18" charset="0"/>
              </a:rPr>
              <a:t>Энгельмейер</a:t>
            </a:r>
            <a:r>
              <a:rPr lang="ru-RU" sz="2200" b="0" dirty="0">
                <a:effectLst/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Проигрывает </a:t>
            </a:r>
            <a:r>
              <a:rPr lang="ru-RU" sz="2200" b="0" dirty="0">
                <a:effectLst/>
                <a:latin typeface="Times New Roman" pitchFamily="18" charset="0"/>
                <a:cs typeface="Times New Roman" pitchFamily="18" charset="0"/>
              </a:rPr>
              <a:t>конкуренцию европейскому гуманизму (в России </a:t>
            </a: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0" dirty="0">
                <a:effectLst/>
                <a:latin typeface="Times New Roman" pitchFamily="18" charset="0"/>
                <a:cs typeface="Times New Roman" pitchFamily="18" charset="0"/>
              </a:rPr>
              <a:t>его марксисткой ветви</a:t>
            </a: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1200"/>
              </a:spcBef>
            </a:pP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Постиндустриальная </a:t>
            </a:r>
            <a:r>
              <a:rPr lang="ru-RU" sz="2200" b="0" dirty="0">
                <a:effectLst/>
                <a:latin typeface="Times New Roman" pitchFamily="18" charset="0"/>
                <a:cs typeface="Times New Roman" pitchFamily="18" charset="0"/>
              </a:rPr>
              <a:t>философия, связавшая общественное развитие с развитием информационных технологий - региональная онтология, обеспечившая развертывание инновационного сектора информационных </a:t>
            </a: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технологий.</a:t>
            </a:r>
            <a:endParaRPr lang="ru-RU" sz="22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1200"/>
              </a:spcBef>
            </a:pP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Системная </a:t>
            </a:r>
            <a:r>
              <a:rPr lang="ru-RU" sz="2200" b="0" dirty="0">
                <a:effectLst/>
                <a:latin typeface="Times New Roman" pitchFamily="18" charset="0"/>
                <a:cs typeface="Times New Roman" pitchFamily="18" charset="0"/>
              </a:rPr>
              <a:t>инженерия </a:t>
            </a: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0" dirty="0">
                <a:effectLst/>
                <a:latin typeface="Times New Roman" pitchFamily="18" charset="0"/>
                <a:cs typeface="Times New Roman" pitchFamily="18" charset="0"/>
              </a:rPr>
              <a:t>современная попытка выйти в постановку целей на базе системного подхода и информационных </a:t>
            </a: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технологий.</a:t>
            </a:r>
            <a:endParaRPr lang="ru-RU" sz="22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1200"/>
              </a:spcBef>
            </a:pP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Представляется </a:t>
            </a:r>
            <a:r>
              <a:rPr lang="ru-RU" sz="2200" b="0" dirty="0">
                <a:effectLst/>
                <a:latin typeface="Times New Roman" pitchFamily="18" charset="0"/>
                <a:cs typeface="Times New Roman" pitchFamily="18" charset="0"/>
              </a:rPr>
              <a:t>перспективным рассмотрение в данном контексте </a:t>
            </a:r>
            <a:r>
              <a:rPr lang="ru-RU" sz="2200" b="0" dirty="0" err="1" smtClean="0">
                <a:effectLst/>
                <a:latin typeface="Times New Roman" pitchFamily="18" charset="0"/>
                <a:cs typeface="Times New Roman" pitchFamily="18" charset="0"/>
              </a:rPr>
              <a:t>организационно-деятельностной</a:t>
            </a:r>
            <a:r>
              <a:rPr lang="ru-RU" sz="2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>
                <a:effectLst/>
                <a:latin typeface="Times New Roman" pitchFamily="18" charset="0"/>
                <a:cs typeface="Times New Roman" pitchFamily="18" charset="0"/>
              </a:rPr>
              <a:t>игры в качестве института мышления, идущего вслед эксперименту.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t">
            <a:normAutofit fontScale="90000"/>
          </a:bodyPr>
          <a:lstStyle/>
          <a:p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 anchor="ctr">
            <a:noAutofit/>
          </a:bodyPr>
          <a:lstStyle/>
          <a:p>
            <a:pPr marL="0" lvl="0" indent="457200" algn="just">
              <a:lnSpc>
                <a:spcPct val="120000"/>
              </a:lnSpc>
              <a:spcBef>
                <a:spcPts val="1200"/>
              </a:spcBef>
            </a:pPr>
            <a:r>
              <a:rPr lang="ru-RU" sz="1800" b="0" dirty="0">
                <a:effectLst/>
                <a:latin typeface="Times New Roman" pitchFamily="18" charset="0"/>
                <a:cs typeface="Times New Roman" pitchFamily="18" charset="0"/>
              </a:rPr>
              <a:t>По оценкам представителей физики (рефлексивных,  прошедших кризис и методологическую эпоху) в ближайшее время нам предстоит столкнуться с теми же проблемами в областях биотехнологий  и </a:t>
            </a:r>
            <a:r>
              <a:rPr lang="ru-RU" sz="1800" b="0" dirty="0" err="1" smtClean="0">
                <a:effectLst/>
                <a:latin typeface="Times New Roman" pitchFamily="18" charset="0"/>
                <a:cs typeface="Times New Roman" pitchFamily="18" charset="0"/>
              </a:rPr>
              <a:t>когнитотехнологий</a:t>
            </a:r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lnSpc>
                <a:spcPct val="120000"/>
              </a:lnSpc>
              <a:spcBef>
                <a:spcPts val="1200"/>
              </a:spcBef>
            </a:pPr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sz="1800" b="0" dirty="0">
                <a:effectLst/>
                <a:latin typeface="Times New Roman" pitchFamily="18" charset="0"/>
                <a:cs typeface="Times New Roman" pitchFamily="18" charset="0"/>
              </a:rPr>
              <a:t>объемлющим онтологиям социального мира и гуманитарным технологиям сегодня в большей мере задаются от проблем эксплуатации сложных </a:t>
            </a:r>
            <a:r>
              <a:rPr lang="ru-RU" sz="1800" b="0" dirty="0" err="1">
                <a:effectLst/>
                <a:latin typeface="Times New Roman" pitchFamily="18" charset="0"/>
                <a:cs typeface="Times New Roman" pitchFamily="18" charset="0"/>
              </a:rPr>
              <a:t>техно-природных</a:t>
            </a:r>
            <a:r>
              <a:rPr lang="ru-RU" sz="1800" b="0" dirty="0">
                <a:effectLst/>
                <a:latin typeface="Times New Roman" pitchFamily="18" charset="0"/>
                <a:cs typeface="Times New Roman" pitchFamily="18" charset="0"/>
              </a:rPr>
              <a:t> объектов, чем от идеалов общественного </a:t>
            </a:r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>устройства.</a:t>
            </a:r>
            <a:endParaRPr lang="ru-RU" sz="18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lnSpc>
                <a:spcPct val="120000"/>
              </a:lnSpc>
              <a:spcBef>
                <a:spcPts val="1200"/>
              </a:spcBef>
            </a:pPr>
            <a:r>
              <a:rPr lang="ru-RU" sz="1800" b="0" dirty="0">
                <a:effectLst/>
                <a:latin typeface="Times New Roman" pitchFamily="18" charset="0"/>
                <a:cs typeface="Times New Roman" pitchFamily="18" charset="0"/>
              </a:rPr>
              <a:t>Требование к расчетному обоснованию создания  </a:t>
            </a:r>
            <a:r>
              <a:rPr lang="ru-RU" sz="1800" b="0" dirty="0" err="1">
                <a:effectLst/>
                <a:latin typeface="Times New Roman" pitchFamily="18" charset="0"/>
                <a:cs typeface="Times New Roman" pitchFamily="18" charset="0"/>
              </a:rPr>
              <a:t>социо-техно-природных</a:t>
            </a:r>
            <a:r>
              <a:rPr lang="ru-RU" sz="1800" b="0" dirty="0">
                <a:effectLst/>
                <a:latin typeface="Times New Roman" pitchFamily="18" charset="0"/>
                <a:cs typeface="Times New Roman" pitchFamily="18" charset="0"/>
              </a:rPr>
              <a:t>  объектов по полному жизненному циклу как основание </a:t>
            </a:r>
            <a:r>
              <a:rPr lang="ru-RU" sz="1800" b="0" dirty="0" err="1">
                <a:effectLst/>
                <a:latin typeface="Times New Roman" pitchFamily="18" charset="0"/>
                <a:cs typeface="Times New Roman" pitchFamily="18" charset="0"/>
              </a:rPr>
              <a:t>целеориентирования</a:t>
            </a:r>
            <a:r>
              <a:rPr lang="ru-RU" sz="1800" b="0" dirty="0">
                <a:effectLst/>
                <a:latin typeface="Times New Roman" pitchFamily="18" charset="0"/>
                <a:cs typeface="Times New Roman" pitchFamily="18" charset="0"/>
              </a:rPr>
              <a:t> вновь актуализирует вопрос об исторических  основаниях опыта </a:t>
            </a:r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>человечества.</a:t>
            </a:r>
          </a:p>
          <a:p>
            <a:pPr marL="0" indent="457200" algn="just">
              <a:lnSpc>
                <a:spcPct val="120000"/>
              </a:lnSpc>
              <a:spcBef>
                <a:spcPts val="1200"/>
              </a:spcBef>
            </a:pPr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> Институты постановки и удержания проблем (мировых проблем в предельной онтологической устремленности) определяют управление развитием научно-инженерного дела.    </a:t>
            </a:r>
          </a:p>
          <a:p>
            <a:pPr marL="0" lvl="0" indent="457200" algn="just">
              <a:lnSpc>
                <a:spcPct val="120000"/>
              </a:lnSpc>
              <a:spcBef>
                <a:spcPts val="1200"/>
              </a:spcBef>
            </a:pPr>
            <a:endParaRPr lang="ru-RU" sz="18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1200"/>
              </a:spcBef>
            </a:pPr>
            <a:endParaRPr lang="ru-RU" sz="1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924944"/>
            <a:ext cx="7376864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3645024"/>
            <a:ext cx="7772400" cy="15001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Ф.О. Александров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aleksandrovfo@fcnrs.ru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a-fedor@yandex.ru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571184" cy="792088"/>
          </a:xfrm>
        </p:spPr>
        <p:txBody>
          <a:bodyPr anchor="t">
            <a:normAutofit/>
          </a:bodyPr>
          <a:lstStyle/>
          <a:p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современной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 инженерии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544616"/>
          </a:xfrm>
        </p:spPr>
        <p:txBody>
          <a:bodyPr anchor="ctr">
            <a:normAutofit fontScale="475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1200"/>
              </a:spcBef>
              <a:buNone/>
            </a:pP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1" indent="457200" algn="just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4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45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технических систем, </a:t>
            </a:r>
            <a:r>
              <a:rPr lang="ru-RU" sz="4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связанная </a:t>
            </a:r>
            <a:r>
              <a:rPr lang="ru-RU" sz="45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ростом числа техногенных аварий, дефицитом </a:t>
            </a:r>
            <a:r>
              <a:rPr lang="ru-RU" sz="4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научно-технического </a:t>
            </a:r>
            <a:r>
              <a:rPr lang="ru-RU" sz="45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обоснования безопасности создаваемых установок и сооружений. </a:t>
            </a:r>
          </a:p>
          <a:p>
            <a:pPr marL="0" lvl="1" indent="457200" algn="just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4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Институциональная ответственность </a:t>
            </a:r>
            <a:r>
              <a:rPr lang="ru-RU" sz="45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 создание и последствия использования технических систем, время жизни которых составляет несколько поколений.</a:t>
            </a:r>
          </a:p>
          <a:p>
            <a:pPr marL="0" lvl="1" indent="457200" algn="just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4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Профессиональные </a:t>
            </a:r>
            <a:r>
              <a:rPr lang="ru-RU" sz="45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сообщества инженеров и управленцев не выработали механизмов ответственности за отдаленные результаты и последствия принимаемых технических решений.</a:t>
            </a:r>
          </a:p>
          <a:p>
            <a:pPr marL="0" lvl="1" indent="457200" algn="just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4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45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онтологической </a:t>
            </a:r>
            <a:r>
              <a:rPr lang="ru-RU" sz="45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фундированности</a:t>
            </a:r>
            <a:r>
              <a:rPr lang="ru-RU" sz="45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целей </a:t>
            </a:r>
            <a:r>
              <a:rPr lang="ru-RU" sz="4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научно- </a:t>
            </a:r>
            <a:r>
              <a:rPr lang="ru-RU" sz="45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технического развития и конкретных технических проектов, </a:t>
            </a:r>
            <a:r>
              <a:rPr lang="ru-RU" sz="4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представленный </a:t>
            </a:r>
            <a:r>
              <a:rPr lang="ru-RU" sz="45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экологической, гуманитарной критикой и общественными фиксациями негативных последствий </a:t>
            </a:r>
            <a:r>
              <a:rPr lang="ru-RU" sz="4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научно- </a:t>
            </a:r>
            <a:r>
              <a:rPr lang="ru-RU" sz="45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технического прогресса.</a:t>
            </a:r>
          </a:p>
          <a:p>
            <a:pPr marL="0" indent="457200" algn="just">
              <a:lnSpc>
                <a:spcPct val="120000"/>
              </a:lnSpc>
              <a:spcBef>
                <a:spcPts val="1200"/>
              </a:spcBef>
              <a:buNone/>
            </a:pPr>
            <a:endParaRPr lang="ru-RU" sz="4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1200"/>
              </a:spcBef>
            </a:pP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980728"/>
          </a:xfrm>
        </p:spPr>
        <p:txBody>
          <a:bodyPr anchor="t"/>
          <a:lstStyle/>
          <a:p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института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pPr marL="0" lvl="0" indent="457200" algn="just">
              <a:lnSpc>
                <a:spcPct val="120000"/>
              </a:lnSpc>
              <a:spcBef>
                <a:spcPts val="1200"/>
              </a:spcBef>
            </a:pPr>
            <a:r>
              <a:rPr lang="ru-RU" b="0" dirty="0"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акрепление средств.</a:t>
            </a:r>
            <a:endParaRPr lang="ru-RU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lnSpc>
                <a:spcPct val="120000"/>
              </a:lnSpc>
              <a:spcBef>
                <a:spcPts val="1200"/>
              </a:spcBef>
            </a:pPr>
            <a:r>
              <a:rPr lang="ru-RU" b="0" dirty="0"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нтологическая легитимация </a:t>
            </a:r>
            <a:r>
              <a:rPr lang="ru-RU" b="0" dirty="0">
                <a:effectLst/>
                <a:latin typeface="Times New Roman" pitchFamily="18" charset="0"/>
                <a:cs typeface="Times New Roman" pitchFamily="18" charset="0"/>
              </a:rPr>
              <a:t>(Ю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Хабермас</a:t>
            </a:r>
            <a:r>
              <a:rPr lang="ru-RU" b="0" dirty="0">
                <a:effectLst/>
                <a:latin typeface="Times New Roman" pitchFamily="18" charset="0"/>
                <a:cs typeface="Times New Roman" pitchFamily="18" charset="0"/>
              </a:rPr>
              <a:t>) использования 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lnSpc>
                <a:spcPct val="120000"/>
              </a:lnSpc>
              <a:spcBef>
                <a:spcPts val="1200"/>
              </a:spcBef>
            </a:pPr>
            <a:r>
              <a:rPr lang="ru-RU" b="0" dirty="0"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оциальные </a:t>
            </a:r>
            <a:r>
              <a:rPr lang="ru-RU" b="0" dirty="0">
                <a:effectLst/>
                <a:latin typeface="Times New Roman" pitchFamily="18" charset="0"/>
                <a:cs typeface="Times New Roman" pitchFamily="18" charset="0"/>
              </a:rPr>
              <a:t>допуски к использованию средств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457200" algn="just">
              <a:lnSpc>
                <a:spcPct val="120000"/>
              </a:lnSpc>
              <a:spcBef>
                <a:spcPts val="120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Эксперимент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рассматривается как институт, обеспечивающий взаимодействие,  единство и специфику науки и инженерии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120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188640"/>
            <a:ext cx="8219256" cy="778098"/>
          </a:xfrm>
        </p:spPr>
        <p:txBody>
          <a:bodyPr anchor="t">
            <a:noAutofit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Практики создания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технических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устройств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в.в.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4824536"/>
          </a:xfrm>
        </p:spPr>
        <p:txBody>
          <a:bodyPr anchor="ctr">
            <a:noAutofit/>
          </a:bodyPr>
          <a:lstStyle/>
          <a:p>
            <a:pPr marL="0" lvl="0" indent="457200" algn="just">
              <a:spcBef>
                <a:spcPts val="1200"/>
              </a:spcBef>
            </a:pP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Соединение 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>в единый комплекс </a:t>
            </a:r>
            <a:r>
              <a:rPr lang="ru-RU" sz="2000" b="0" dirty="0" err="1">
                <a:effectLst/>
                <a:latin typeface="Times New Roman" pitchFamily="18" charset="0"/>
                <a:cs typeface="Times New Roman" pitchFamily="18" charset="0"/>
              </a:rPr>
              <a:t>естествоиспытательства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изобретений.</a:t>
            </a:r>
            <a:endParaRPr lang="ru-RU" sz="20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spcBef>
                <a:spcPts val="1200"/>
              </a:spcBef>
            </a:pP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Механизм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>, как общий принцип описания в </a:t>
            </a:r>
            <a:r>
              <a:rPr lang="ru-RU" sz="2000" b="0" dirty="0" err="1" smtClean="0">
                <a:effectLst/>
                <a:latin typeface="Times New Roman" pitchFamily="18" charset="0"/>
                <a:cs typeface="Times New Roman" pitchFamily="18" charset="0"/>
              </a:rPr>
              <a:t>естествоиспытательстве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0" dirty="0" err="1" smtClean="0"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>т.ч. при изучении тела человека) и при  создании </a:t>
            </a: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устройств.</a:t>
            </a:r>
            <a:endParaRPr lang="ru-RU" sz="20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spcBef>
                <a:spcPts val="1200"/>
              </a:spcBef>
            </a:pP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>выражение идеи механизма (технической идеи), выражение общности </a:t>
            </a: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природы и 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>выражение геометрических и математических принципов и связей, таких как пропорции, соединения, </a:t>
            </a: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подобия. </a:t>
            </a:r>
            <a:endParaRPr lang="ru-RU" sz="20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spcBef>
                <a:spcPts val="1200"/>
              </a:spcBef>
            </a:pP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Идеализация 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>
                <a:effectLst/>
                <a:latin typeface="Times New Roman" pitchFamily="18" charset="0"/>
                <a:cs typeface="Times New Roman" pitchFamily="18" charset="0"/>
              </a:rPr>
              <a:t>технический и мыслительный прием уподобления реальных тел математическим конструкциям - обеспечивал соединение рисунка, математических (геометрических операций) и технических </a:t>
            </a: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действий.</a:t>
            </a:r>
            <a:endParaRPr lang="ru-RU" sz="2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10344"/>
          </a:xfrm>
        </p:spPr>
        <p:txBody>
          <a:bodyPr anchor="t"/>
          <a:lstStyle/>
          <a:p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Витрувианский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BelyanovskyME\Мои документы\Мои рисунки\leo\leo6.png"/>
          <p:cNvPicPr>
            <a:picLocks noChangeAspect="1" noChangeArrowheads="1"/>
          </p:cNvPicPr>
          <p:nvPr/>
        </p:nvPicPr>
        <p:blipFill>
          <a:blip r:embed="rId2" cstate="print"/>
          <a:srcRect t="6011" b="20765"/>
          <a:stretch>
            <a:fillRect/>
          </a:stretch>
        </p:blipFill>
        <p:spPr bwMode="auto">
          <a:xfrm>
            <a:off x="1938681" y="980728"/>
            <a:ext cx="5266638" cy="552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78098"/>
          </a:xfrm>
        </p:spPr>
        <p:txBody>
          <a:bodyPr anchor="t">
            <a:normAutofit/>
          </a:bodyPr>
          <a:lstStyle/>
          <a:p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Рисунок технических устройств (1)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BelyanovskyME\Мои документы\Мои рисунки\leo\leo4a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627" y="1052736"/>
            <a:ext cx="7558747" cy="547260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l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32" y="1340768"/>
            <a:ext cx="8709737" cy="3888432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78098"/>
          </a:xfrm>
        </p:spPr>
        <p:txBody>
          <a:bodyPr anchor="t">
            <a:normAutofit/>
          </a:bodyPr>
          <a:lstStyle/>
          <a:p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Рисунок технических устройств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(танк)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 anchor="t">
            <a:noAutofit/>
          </a:bodyPr>
          <a:lstStyle/>
          <a:p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Онтологический период.</a:t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, которые решал Галилей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 anchor="ctr">
            <a:normAutofit/>
          </a:bodyPr>
          <a:lstStyle/>
          <a:p>
            <a:pPr marL="0" indent="457200" algn="just">
              <a:spcBef>
                <a:spcPts val="1200"/>
              </a:spcBef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Достройка </a:t>
            </a: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теологической онтологии до </a:t>
            </a: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включения </a:t>
            </a: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достижений современных </a:t>
            </a:r>
            <a:r>
              <a:rPr lang="ru-RU" sz="2400" b="0" dirty="0" err="1" smtClean="0">
                <a:effectLst/>
                <a:latin typeface="Times New Roman" pitchFamily="18" charset="0"/>
                <a:cs typeface="Times New Roman" pitchFamily="18" charset="0"/>
              </a:rPr>
              <a:t>естествоиспытательства</a:t>
            </a: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, инженерии и астрономических </a:t>
            </a: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наблюдений.</a:t>
            </a: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1200"/>
              </a:spcBef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Онтологическая </a:t>
            </a: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легитимация опыта как основания истины наряду со священными </a:t>
            </a: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текстами.</a:t>
            </a: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1200"/>
              </a:spcBef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Модернизация  </a:t>
            </a: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учения Аристотеля. </a:t>
            </a:r>
            <a:endParaRPr lang="ru-RU" sz="2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1200"/>
              </a:spcBef>
            </a:pP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Онтологический период.</a:t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Конструкция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эксперимента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1200"/>
              </a:spcBef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Эксперимент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организованное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техническое действие измерения, в условиях, обеспечивающих получение опыта, имеющего отношение к Истине (Божественному замыслу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1200"/>
              </a:spcBef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 «инженерии»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заимствуется ключевая конструкция, обеспечивающая создание соответствующих условий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идеализация, как математический (геометрический) заместитель реального тела в определенных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условиях.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1200"/>
              </a:spcBef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Природа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(исследуемый процесс)  помещается в искусственные условия, в которых реальные тела подобны идеализациям и тем самым природа открывает математическую сущность (Божественный замысел).</a:t>
            </a:r>
          </a:p>
          <a:p>
            <a:pPr marL="0" indent="457200" algn="just">
              <a:spcBef>
                <a:spcPts val="1200"/>
              </a:spcBef>
            </a:pP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4190-D563-4628-9357-E203FE0B2F8F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иллимитровка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819</Words>
  <Application>Microsoft Office PowerPoint</Application>
  <PresentationFormat>Экран (4:3)</PresentationFormat>
  <Paragraphs>100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Миллимитровка</vt:lpstr>
      <vt:lpstr>Эксперимент: когенерация науки и инженерии</vt:lpstr>
      <vt:lpstr>Проблемы современной инженерии</vt:lpstr>
      <vt:lpstr>Функции института</vt:lpstr>
      <vt:lpstr>Практики создания технических устройств  XV – XVI в.в.</vt:lpstr>
      <vt:lpstr>Витрувианский человек</vt:lpstr>
      <vt:lpstr>Рисунок технических устройств (1)</vt:lpstr>
      <vt:lpstr>Рисунок технических устройств (танк)</vt:lpstr>
      <vt:lpstr>Онтологический период. Задачи, которые решал Галилей </vt:lpstr>
      <vt:lpstr>Онтологический период. Конструкция эксперимента</vt:lpstr>
      <vt:lpstr>Онтологический период. Онтологические принципы эксперимента Галилея</vt:lpstr>
      <vt:lpstr>Онтологический период. Взаимодействие науки и инженерии </vt:lpstr>
      <vt:lpstr>Период предметизации и эмпирических знаний. Развитие эмпирических исследований</vt:lpstr>
      <vt:lpstr>Период предметизации и эмпирических знаний.  Методологические разработки в инженерии</vt:lpstr>
      <vt:lpstr>Период предметизации и эмпирических знаний. Взаимодействие науки и инженерии</vt:lpstr>
      <vt:lpstr>Период предметизации и эмпирических знаний.  Онтологический сдвиг</vt:lpstr>
      <vt:lpstr>Период онтологической и институциональной проблематизации Дефициентность комплекса техно-природных представлений </vt:lpstr>
      <vt:lpstr>Период онтологической и институциональной проблематизации Попытки переосмысления целей и задач </vt:lpstr>
      <vt:lpstr>Заключение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Эксперимент: когенерация науки и инженерии</dc:title>
  <dc:creator>Асус</dc:creator>
  <cp:lastModifiedBy>Асус</cp:lastModifiedBy>
  <cp:revision>51</cp:revision>
  <dcterms:created xsi:type="dcterms:W3CDTF">2012-02-22T09:34:47Z</dcterms:created>
  <dcterms:modified xsi:type="dcterms:W3CDTF">2012-02-22T17:10:04Z</dcterms:modified>
</cp:coreProperties>
</file>